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4"/>
  </p:normalViewPr>
  <p:slideViewPr>
    <p:cSldViewPr>
      <p:cViewPr varScale="1">
        <p:scale>
          <a:sx n="54" d="100"/>
          <a:sy n="54" d="100"/>
        </p:scale>
        <p:origin x="304" y="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50" b="1" i="0">
                <a:solidFill>
                  <a:srgbClr val="04A3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B5E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8872" y="2270812"/>
            <a:ext cx="5307373" cy="15392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419" y="344981"/>
            <a:ext cx="12140991" cy="15392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1268" y="2270812"/>
            <a:ext cx="4876814" cy="15392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627319" y="3752861"/>
            <a:ext cx="993775" cy="993775"/>
          </a:xfrm>
          <a:custGeom>
            <a:avLst/>
            <a:gdLst/>
            <a:ahLst/>
            <a:cxnLst/>
            <a:rect l="l" t="t" r="r" b="b"/>
            <a:pathLst>
              <a:path w="993775" h="993775">
                <a:moveTo>
                  <a:pt x="655689" y="357687"/>
                </a:moveTo>
                <a:lnTo>
                  <a:pt x="337792" y="357687"/>
                </a:lnTo>
                <a:lnTo>
                  <a:pt x="337792" y="0"/>
                </a:lnTo>
                <a:lnTo>
                  <a:pt x="655689" y="0"/>
                </a:lnTo>
                <a:lnTo>
                  <a:pt x="655689" y="357687"/>
                </a:lnTo>
                <a:close/>
              </a:path>
              <a:path w="993775" h="993775">
                <a:moveTo>
                  <a:pt x="496774" y="993440"/>
                </a:moveTo>
                <a:lnTo>
                  <a:pt x="0" y="357687"/>
                </a:lnTo>
                <a:lnTo>
                  <a:pt x="993440" y="357687"/>
                </a:lnTo>
                <a:lnTo>
                  <a:pt x="496774" y="993440"/>
                </a:lnTo>
                <a:close/>
              </a:path>
            </a:pathLst>
          </a:custGeom>
          <a:solidFill>
            <a:srgbClr val="6F2F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4346347" y="3752862"/>
            <a:ext cx="993775" cy="993775"/>
          </a:xfrm>
          <a:custGeom>
            <a:avLst/>
            <a:gdLst/>
            <a:ahLst/>
            <a:cxnLst/>
            <a:rect l="l" t="t" r="r" b="b"/>
            <a:pathLst>
              <a:path w="993775" h="993775">
                <a:moveTo>
                  <a:pt x="655690" y="357687"/>
                </a:moveTo>
                <a:lnTo>
                  <a:pt x="337792" y="357687"/>
                </a:lnTo>
                <a:lnTo>
                  <a:pt x="337792" y="0"/>
                </a:lnTo>
                <a:lnTo>
                  <a:pt x="655690" y="0"/>
                </a:lnTo>
                <a:lnTo>
                  <a:pt x="655690" y="357687"/>
                </a:lnTo>
                <a:close/>
              </a:path>
              <a:path w="993775" h="993775">
                <a:moveTo>
                  <a:pt x="496773" y="993440"/>
                </a:moveTo>
                <a:lnTo>
                  <a:pt x="0" y="357687"/>
                </a:lnTo>
                <a:lnTo>
                  <a:pt x="993440" y="357687"/>
                </a:lnTo>
                <a:lnTo>
                  <a:pt x="496773" y="993440"/>
                </a:lnTo>
                <a:close/>
              </a:path>
            </a:pathLst>
          </a:custGeom>
          <a:solidFill>
            <a:srgbClr val="6F2F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50" b="1" i="0">
                <a:solidFill>
                  <a:srgbClr val="04A3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081407" y="4669202"/>
            <a:ext cx="6118859" cy="575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04471" y="6278"/>
            <a:ext cx="127635" cy="11302365"/>
          </a:xfrm>
          <a:custGeom>
            <a:avLst/>
            <a:gdLst/>
            <a:ahLst/>
            <a:cxnLst/>
            <a:rect l="l" t="t" r="r" b="b"/>
            <a:pathLst>
              <a:path w="127634" h="11302365">
                <a:moveTo>
                  <a:pt x="0" y="11302103"/>
                </a:moveTo>
                <a:lnTo>
                  <a:pt x="127534" y="11302103"/>
                </a:lnTo>
                <a:lnTo>
                  <a:pt x="127534" y="0"/>
                </a:lnTo>
                <a:lnTo>
                  <a:pt x="0" y="0"/>
                </a:lnTo>
                <a:lnTo>
                  <a:pt x="0" y="11302103"/>
                </a:lnTo>
                <a:close/>
              </a:path>
            </a:pathLst>
          </a:custGeom>
          <a:solidFill>
            <a:srgbClr val="BC33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7977672" y="0"/>
            <a:ext cx="227329" cy="11306175"/>
          </a:xfrm>
          <a:custGeom>
            <a:avLst/>
            <a:gdLst/>
            <a:ahLst/>
            <a:cxnLst/>
            <a:rect l="l" t="t" r="r" b="b"/>
            <a:pathLst>
              <a:path w="227329" h="11306175">
                <a:moveTo>
                  <a:pt x="226798" y="11306080"/>
                </a:moveTo>
                <a:lnTo>
                  <a:pt x="0" y="11306080"/>
                </a:lnTo>
                <a:lnTo>
                  <a:pt x="0" y="0"/>
                </a:lnTo>
                <a:lnTo>
                  <a:pt x="226798" y="0"/>
                </a:lnTo>
                <a:lnTo>
                  <a:pt x="226798" y="11306080"/>
                </a:lnTo>
                <a:close/>
              </a:path>
            </a:pathLst>
          </a:custGeom>
          <a:solidFill>
            <a:srgbClr val="F1B3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94520" cy="113085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50" b="1" i="0">
                <a:solidFill>
                  <a:srgbClr val="04A3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7711" y="5069092"/>
            <a:ext cx="3109852" cy="387160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192" y="477653"/>
            <a:ext cx="3698840" cy="32276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3200" y="1402268"/>
            <a:ext cx="10059902" cy="305488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9474" y="7159768"/>
            <a:ext cx="3373555" cy="349465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30838" y="7123657"/>
            <a:ext cx="133503" cy="13350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30838" y="8207393"/>
            <a:ext cx="133503" cy="13350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30838" y="8749262"/>
            <a:ext cx="133503" cy="1335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1818" y="20390"/>
            <a:ext cx="5302884" cy="142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150" b="1" i="0">
                <a:solidFill>
                  <a:srgbClr val="04A3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3824" y="5382518"/>
            <a:ext cx="18956450" cy="469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B5E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Lenhard%20MJ%5BAuthor%5D&amp;cauthor=true&amp;cauthor_uid=2033828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ncbi.nlm.nih.gov/pubmed?term=Taylor%20D%5BAuthor%5D&amp;cauthor=true&amp;cauthor_uid=20338286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Snyder-Marlow%20G%5BAuthor%5D&amp;cauthor=true&amp;cauthor_uid=20338286" TargetMode="External"/><Relationship Id="rId5" Type="http://schemas.openxmlformats.org/officeDocument/2006/relationships/hyperlink" Target="http://www.ncbi.nlm.nih.gov/pubmed/?term=nutritional%2Bcare%2Bfor%2Bpatients%2Bsnyder%2Bmarlow" TargetMode="Externa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Lenhard%20MJ%5BAuthor%5D&amp;cauthor=true&amp;cauthor_uid=2033828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ncbi.nlm.nih.gov/pubmed?term=Taylor%20D%5BAuthor%5D&amp;cauthor=true&amp;cauthor_uid=20338286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Snyder-Marlow%20G%5BAuthor%5D&amp;cauthor=true&amp;cauthor_uid=20338286" TargetMode="External"/><Relationship Id="rId5" Type="http://schemas.openxmlformats.org/officeDocument/2006/relationships/hyperlink" Target="http://www.ncbi.nlm.nih.gov/pubmed/?term=nutritional%2Bcare%2Bfor%2Bpatients%2Bsnyder%2Bmarlow" TargetMode="Externa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ncbi.nlm.nih.gov/pubmed?term=Lenhard%20MJ%5BAuthor%5D&amp;cauthor=true&amp;cauthor_uid=20338286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Taylor%20D%5BAuthor%5D&amp;cauthor=true&amp;cauthor_uid=20338286" TargetMode="External"/><Relationship Id="rId5" Type="http://schemas.openxmlformats.org/officeDocument/2006/relationships/hyperlink" Target="http://www.ncbi.nlm.nih.gov/pubmed?term=Snyder-Marlow%20G%5BAuthor%5D&amp;cauthor=true&amp;cauthor_uid=20338286" TargetMode="External"/><Relationship Id="rId4" Type="http://schemas.openxmlformats.org/officeDocument/2006/relationships/hyperlink" Target="http://www.ncbi.nlm.nih.gov/pubmed/?term=nutritional%2Bcare%2Bfor%2Bpatients%2Bsnyder%2Bmarlo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77672" y="0"/>
            <a:ext cx="354330" cy="11308715"/>
            <a:chOff x="7977672" y="0"/>
            <a:chExt cx="354330" cy="11308715"/>
          </a:xfrm>
        </p:grpSpPr>
        <p:sp>
          <p:nvSpPr>
            <p:cNvPr id="3" name="object 3"/>
            <p:cNvSpPr/>
            <p:nvPr/>
          </p:nvSpPr>
          <p:spPr>
            <a:xfrm>
              <a:off x="8204470" y="6278"/>
              <a:ext cx="127635" cy="11302365"/>
            </a:xfrm>
            <a:custGeom>
              <a:avLst/>
              <a:gdLst/>
              <a:ahLst/>
              <a:cxnLst/>
              <a:rect l="l" t="t" r="r" b="b"/>
              <a:pathLst>
                <a:path w="127634" h="11302365">
                  <a:moveTo>
                    <a:pt x="0" y="11302103"/>
                  </a:moveTo>
                  <a:lnTo>
                    <a:pt x="127534" y="11302103"/>
                  </a:lnTo>
                  <a:lnTo>
                    <a:pt x="127534" y="0"/>
                  </a:lnTo>
                  <a:lnTo>
                    <a:pt x="0" y="0"/>
                  </a:lnTo>
                  <a:lnTo>
                    <a:pt x="0" y="11302103"/>
                  </a:lnTo>
                  <a:close/>
                </a:path>
              </a:pathLst>
            </a:custGeom>
            <a:solidFill>
              <a:srgbClr val="BC33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977672" y="0"/>
              <a:ext cx="227329" cy="11306175"/>
            </a:xfrm>
            <a:custGeom>
              <a:avLst/>
              <a:gdLst/>
              <a:ahLst/>
              <a:cxnLst/>
              <a:rect l="l" t="t" r="r" b="b"/>
              <a:pathLst>
                <a:path w="227329" h="11306175">
                  <a:moveTo>
                    <a:pt x="226798" y="11306080"/>
                  </a:moveTo>
                  <a:lnTo>
                    <a:pt x="0" y="11306080"/>
                  </a:lnTo>
                  <a:lnTo>
                    <a:pt x="0" y="0"/>
                  </a:lnTo>
                  <a:lnTo>
                    <a:pt x="226798" y="0"/>
                  </a:lnTo>
                  <a:lnTo>
                    <a:pt x="226798" y="11306080"/>
                  </a:lnTo>
                  <a:close/>
                </a:path>
              </a:pathLst>
            </a:custGeom>
            <a:solidFill>
              <a:srgbClr val="F1B3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13145693" y="0"/>
            <a:ext cx="4709160" cy="11301730"/>
          </a:xfrm>
          <a:custGeom>
            <a:avLst/>
            <a:gdLst/>
            <a:ahLst/>
            <a:cxnLst/>
            <a:rect l="l" t="t" r="r" b="b"/>
            <a:pathLst>
              <a:path w="4709159" h="11301730">
                <a:moveTo>
                  <a:pt x="4708830" y="11301194"/>
                </a:moveTo>
                <a:lnTo>
                  <a:pt x="0" y="11301194"/>
                </a:lnTo>
                <a:lnTo>
                  <a:pt x="0" y="0"/>
                </a:lnTo>
                <a:lnTo>
                  <a:pt x="4708830" y="0"/>
                </a:lnTo>
                <a:lnTo>
                  <a:pt x="4708830" y="1130119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94520" cy="1130855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 err="1"/>
              <a:t>Indicazioni</a:t>
            </a:r>
            <a:endParaRPr spc="60" dirty="0"/>
          </a:p>
        </p:txBody>
      </p:sp>
      <p:sp>
        <p:nvSpPr>
          <p:cNvPr id="8" name="object 8"/>
          <p:cNvSpPr txBox="1"/>
          <p:nvPr/>
        </p:nvSpPr>
        <p:spPr>
          <a:xfrm>
            <a:off x="9531818" y="1269043"/>
            <a:ext cx="9775825" cy="266890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5080">
              <a:lnSpc>
                <a:spcPts val="9830"/>
              </a:lnSpc>
              <a:spcBef>
                <a:spcPts val="1350"/>
              </a:spcBef>
            </a:pPr>
            <a:r>
              <a:rPr sz="9150" b="1" spc="60" dirty="0" err="1">
                <a:solidFill>
                  <a:srgbClr val="04A3C4"/>
                </a:solidFill>
                <a:latin typeface="Calibri"/>
                <a:cs typeface="Calibri"/>
              </a:rPr>
              <a:t>Nutrizionali</a:t>
            </a:r>
            <a:r>
              <a:rPr sz="9150" b="1" spc="135" dirty="0">
                <a:solidFill>
                  <a:srgbClr val="04A3C4"/>
                </a:solidFill>
                <a:latin typeface="Calibri"/>
                <a:cs typeface="Calibri"/>
              </a:rPr>
              <a:t> </a:t>
            </a:r>
            <a:r>
              <a:rPr sz="9150" b="1" spc="50" dirty="0">
                <a:solidFill>
                  <a:srgbClr val="04A3C4"/>
                </a:solidFill>
                <a:latin typeface="Calibri"/>
                <a:cs typeface="Calibri"/>
              </a:rPr>
              <a:t>dopo </a:t>
            </a:r>
            <a:r>
              <a:rPr sz="9150" b="1" spc="55" dirty="0">
                <a:solidFill>
                  <a:srgbClr val="04A3C4"/>
                </a:solidFill>
                <a:latin typeface="Calibri"/>
                <a:cs typeface="Calibri"/>
              </a:rPr>
              <a:t> Sleeve</a:t>
            </a:r>
            <a:r>
              <a:rPr sz="9150" b="1" spc="114" dirty="0">
                <a:solidFill>
                  <a:srgbClr val="04A3C4"/>
                </a:solidFill>
                <a:latin typeface="Calibri"/>
                <a:cs typeface="Calibri"/>
              </a:rPr>
              <a:t> </a:t>
            </a:r>
            <a:r>
              <a:rPr sz="9150" b="1" spc="60" dirty="0">
                <a:solidFill>
                  <a:srgbClr val="04A3C4"/>
                </a:solidFill>
                <a:latin typeface="Calibri"/>
                <a:cs typeface="Calibri"/>
              </a:rPr>
              <a:t>Gastrectomy</a:t>
            </a:r>
            <a:endParaRPr sz="91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8634730">
              <a:lnSpc>
                <a:spcPct val="100000"/>
              </a:lnSpc>
              <a:spcBef>
                <a:spcPts val="1895"/>
              </a:spcBef>
              <a:tabLst>
                <a:tab pos="10546715" algn="l"/>
                <a:tab pos="12188190" algn="l"/>
                <a:tab pos="13672819" algn="l"/>
              </a:tabLst>
            </a:pPr>
            <a:r>
              <a:rPr spc="185" dirty="0" err="1"/>
              <a:t>Dott.ssa</a:t>
            </a:r>
            <a:r>
              <a:rPr spc="185" dirty="0"/>
              <a:t>	</a:t>
            </a:r>
            <a:r>
              <a:rPr spc="180" dirty="0" err="1"/>
              <a:t>Coluzzi</a:t>
            </a:r>
            <a:r>
              <a:rPr spc="180" dirty="0"/>
              <a:t>	Ilenia,	</a:t>
            </a:r>
            <a:r>
              <a:rPr spc="185" dirty="0" err="1"/>
              <a:t>Dietista</a:t>
            </a:r>
            <a:endParaRPr spc="185" dirty="0"/>
          </a:p>
          <a:p>
            <a:pPr marL="8634730">
              <a:lnSpc>
                <a:spcPct val="100000"/>
              </a:lnSpc>
              <a:spcBef>
                <a:spcPts val="1800"/>
              </a:spcBef>
              <a:tabLst>
                <a:tab pos="10212070" algn="l"/>
                <a:tab pos="12640945" algn="l"/>
                <a:tab pos="13183235" algn="l"/>
                <a:tab pos="14911069" algn="l"/>
              </a:tabLst>
            </a:pPr>
            <a:r>
              <a:rPr spc="175" dirty="0" err="1"/>
              <a:t>Laurea</a:t>
            </a:r>
            <a:r>
              <a:rPr spc="175" dirty="0"/>
              <a:t>	</a:t>
            </a:r>
            <a:r>
              <a:rPr spc="190" dirty="0" err="1"/>
              <a:t>Magistrale</a:t>
            </a:r>
            <a:r>
              <a:rPr spc="190" dirty="0"/>
              <a:t>	</a:t>
            </a:r>
            <a:r>
              <a:rPr spc="110" dirty="0"/>
              <a:t>in	</a:t>
            </a:r>
            <a:r>
              <a:rPr spc="180" dirty="0" err="1"/>
              <a:t>Scienze</a:t>
            </a:r>
            <a:r>
              <a:rPr spc="180" dirty="0"/>
              <a:t>	</a:t>
            </a:r>
            <a:r>
              <a:rPr spc="200" dirty="0" err="1"/>
              <a:t>dell’Alimentazione</a:t>
            </a:r>
            <a:endParaRPr spc="200" dirty="0"/>
          </a:p>
          <a:p>
            <a:pPr marL="8622030">
              <a:lnSpc>
                <a:spcPct val="100000"/>
              </a:lnSpc>
            </a:pPr>
            <a:endParaRPr spc="200" dirty="0"/>
          </a:p>
          <a:p>
            <a:pPr marL="8622030">
              <a:lnSpc>
                <a:spcPct val="100000"/>
              </a:lnSpc>
              <a:spcBef>
                <a:spcPts val="50"/>
              </a:spcBef>
            </a:pPr>
            <a:endParaRPr sz="2850" dirty="0"/>
          </a:p>
          <a:p>
            <a:pPr marL="8634730">
              <a:lnSpc>
                <a:spcPct val="100000"/>
              </a:lnSpc>
              <a:tabLst>
                <a:tab pos="9698355" algn="l"/>
                <a:tab pos="11798300" algn="l"/>
                <a:tab pos="13875385" algn="l"/>
                <a:tab pos="14262735" algn="l"/>
                <a:tab pos="15841344" algn="l"/>
                <a:tab pos="16383635" algn="l"/>
              </a:tabLst>
            </a:pPr>
            <a:r>
              <a:rPr spc="150" dirty="0"/>
              <a:t>UOC	</a:t>
            </a:r>
            <a:r>
              <a:rPr spc="185" dirty="0" err="1"/>
              <a:t>Chirurgia</a:t>
            </a:r>
            <a:r>
              <a:rPr spc="185" dirty="0"/>
              <a:t>	</a:t>
            </a:r>
            <a:r>
              <a:rPr spc="185" dirty="0" err="1"/>
              <a:t>Generale</a:t>
            </a:r>
            <a:r>
              <a:rPr spc="185" dirty="0"/>
              <a:t>	</a:t>
            </a:r>
            <a:r>
              <a:rPr spc="10" dirty="0"/>
              <a:t>e	</a:t>
            </a:r>
            <a:r>
              <a:rPr spc="175" dirty="0"/>
              <a:t>Centro	</a:t>
            </a:r>
            <a:r>
              <a:rPr spc="110" dirty="0"/>
              <a:t>di	</a:t>
            </a:r>
            <a:r>
              <a:rPr spc="185" dirty="0" err="1"/>
              <a:t>Chirurgia</a:t>
            </a:r>
            <a:endParaRPr spc="185" dirty="0"/>
          </a:p>
          <a:p>
            <a:pPr marL="8634730" marR="137160">
              <a:lnSpc>
                <a:spcPct val="141700"/>
              </a:lnSpc>
              <a:tabLst>
                <a:tab pos="10869295" algn="l"/>
                <a:tab pos="13216255" algn="l"/>
                <a:tab pos="13757910" algn="l"/>
                <a:tab pos="15100300" algn="l"/>
                <a:tab pos="15703550" algn="l"/>
                <a:tab pos="17879695" algn="l"/>
              </a:tabLst>
            </a:pPr>
            <a:r>
              <a:rPr spc="210" dirty="0" err="1"/>
              <a:t>Bariatric</a:t>
            </a:r>
            <a:r>
              <a:rPr spc="10" dirty="0" err="1"/>
              <a:t>a</a:t>
            </a:r>
            <a:r>
              <a:rPr dirty="0"/>
              <a:t>	</a:t>
            </a:r>
            <a:r>
              <a:rPr spc="210" dirty="0" err="1"/>
              <a:t>Universit</a:t>
            </a:r>
            <a:r>
              <a:rPr spc="10" dirty="0" err="1"/>
              <a:t>à</a:t>
            </a:r>
            <a:r>
              <a:rPr dirty="0"/>
              <a:t>	</a:t>
            </a:r>
            <a:r>
              <a:rPr spc="210" dirty="0"/>
              <a:t>d</a:t>
            </a:r>
            <a:r>
              <a:rPr spc="5" dirty="0"/>
              <a:t>i</a:t>
            </a:r>
            <a:r>
              <a:rPr dirty="0"/>
              <a:t>	</a:t>
            </a:r>
            <a:r>
              <a:rPr spc="215" dirty="0"/>
              <a:t>Rom</a:t>
            </a:r>
            <a:r>
              <a:rPr spc="10" dirty="0"/>
              <a:t>a</a:t>
            </a:r>
            <a:r>
              <a:rPr dirty="0"/>
              <a:t>	</a:t>
            </a:r>
            <a:r>
              <a:rPr spc="210" dirty="0"/>
              <a:t>L</a:t>
            </a:r>
            <a:r>
              <a:rPr spc="10" dirty="0"/>
              <a:t>a</a:t>
            </a:r>
            <a:r>
              <a:rPr dirty="0"/>
              <a:t>	</a:t>
            </a:r>
            <a:r>
              <a:rPr spc="210" dirty="0"/>
              <a:t>Sapienza</a:t>
            </a:r>
            <a:r>
              <a:rPr spc="5" dirty="0"/>
              <a:t>,</a:t>
            </a:r>
            <a:r>
              <a:rPr dirty="0"/>
              <a:t>	</a:t>
            </a:r>
            <a:r>
              <a:rPr spc="210" dirty="0"/>
              <a:t>Pol</a:t>
            </a:r>
            <a:r>
              <a:rPr spc="5" dirty="0"/>
              <a:t>o  </a:t>
            </a:r>
            <a:r>
              <a:rPr spc="180" dirty="0" err="1"/>
              <a:t>Pontino</a:t>
            </a:r>
            <a:endParaRPr spc="1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4652" y="360342"/>
            <a:ext cx="16130269" cy="8385175"/>
            <a:chOff x="3914652" y="360342"/>
            <a:chExt cx="16130269" cy="8385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4652" y="360342"/>
              <a:ext cx="12274494" cy="1539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80712" y="1899562"/>
              <a:ext cx="8363619" cy="64631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36923" y="7752031"/>
              <a:ext cx="993775" cy="993775"/>
            </a:xfrm>
            <a:custGeom>
              <a:avLst/>
              <a:gdLst/>
              <a:ahLst/>
              <a:cxnLst/>
              <a:rect l="l" t="t" r="r" b="b"/>
              <a:pathLst>
                <a:path w="993775" h="993775">
                  <a:moveTo>
                    <a:pt x="655689" y="357687"/>
                  </a:moveTo>
                  <a:lnTo>
                    <a:pt x="337792" y="357687"/>
                  </a:lnTo>
                  <a:lnTo>
                    <a:pt x="337792" y="0"/>
                  </a:lnTo>
                  <a:lnTo>
                    <a:pt x="655689" y="0"/>
                  </a:lnTo>
                  <a:lnTo>
                    <a:pt x="655689" y="357687"/>
                  </a:lnTo>
                  <a:close/>
                </a:path>
                <a:path w="993775" h="993775">
                  <a:moveTo>
                    <a:pt x="496773" y="993440"/>
                  </a:moveTo>
                  <a:lnTo>
                    <a:pt x="0" y="357687"/>
                  </a:lnTo>
                  <a:lnTo>
                    <a:pt x="993440" y="357687"/>
                  </a:lnTo>
                  <a:lnTo>
                    <a:pt x="496773" y="993440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705067" y="1938237"/>
              <a:ext cx="1457325" cy="1212215"/>
            </a:xfrm>
            <a:custGeom>
              <a:avLst/>
              <a:gdLst/>
              <a:ahLst/>
              <a:cxnLst/>
              <a:rect l="l" t="t" r="r" b="b"/>
              <a:pathLst>
                <a:path w="1457325" h="1212214">
                  <a:moveTo>
                    <a:pt x="1404279" y="1211722"/>
                  </a:moveTo>
                  <a:lnTo>
                    <a:pt x="35468" y="1211336"/>
                  </a:lnTo>
                  <a:lnTo>
                    <a:pt x="2802" y="1177130"/>
                  </a:lnTo>
                  <a:lnTo>
                    <a:pt x="0" y="1155981"/>
                  </a:lnTo>
                  <a:lnTo>
                    <a:pt x="949" y="1145667"/>
                  </a:lnTo>
                  <a:lnTo>
                    <a:pt x="660744" y="31279"/>
                  </a:lnTo>
                  <a:lnTo>
                    <a:pt x="690597" y="7116"/>
                  </a:lnTo>
                  <a:lnTo>
                    <a:pt x="727231" y="0"/>
                  </a:lnTo>
                  <a:lnTo>
                    <a:pt x="730775" y="231"/>
                  </a:lnTo>
                  <a:lnTo>
                    <a:pt x="776584" y="22103"/>
                  </a:lnTo>
                  <a:lnTo>
                    <a:pt x="890473" y="206781"/>
                  </a:lnTo>
                  <a:lnTo>
                    <a:pt x="724149" y="206781"/>
                  </a:lnTo>
                  <a:lnTo>
                    <a:pt x="223759" y="1064493"/>
                  </a:lnTo>
                  <a:lnTo>
                    <a:pt x="1409161" y="1064493"/>
                  </a:lnTo>
                  <a:lnTo>
                    <a:pt x="1450813" y="1133369"/>
                  </a:lnTo>
                  <a:lnTo>
                    <a:pt x="1456897" y="1152937"/>
                  </a:lnTo>
                  <a:lnTo>
                    <a:pt x="1454125" y="1172786"/>
                  </a:lnTo>
                  <a:lnTo>
                    <a:pt x="1430396" y="1202785"/>
                  </a:lnTo>
                  <a:lnTo>
                    <a:pt x="1411155" y="1210152"/>
                  </a:lnTo>
                  <a:lnTo>
                    <a:pt x="1404279" y="1211722"/>
                  </a:lnTo>
                  <a:close/>
                </a:path>
                <a:path w="1457325" h="1212214">
                  <a:moveTo>
                    <a:pt x="1409161" y="1064493"/>
                  </a:moveTo>
                  <a:lnTo>
                    <a:pt x="223759" y="1064493"/>
                  </a:lnTo>
                  <a:lnTo>
                    <a:pt x="1234169" y="1061258"/>
                  </a:lnTo>
                  <a:lnTo>
                    <a:pt x="724149" y="206781"/>
                  </a:lnTo>
                  <a:lnTo>
                    <a:pt x="890473" y="206781"/>
                  </a:lnTo>
                  <a:lnTo>
                    <a:pt x="1409161" y="1064493"/>
                  </a:lnTo>
                  <a:close/>
                </a:path>
              </a:pathLst>
            </a:custGeom>
            <a:solidFill>
              <a:srgbClr val="E9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360841" y="2321754"/>
              <a:ext cx="149860" cy="628015"/>
            </a:xfrm>
            <a:custGeom>
              <a:avLst/>
              <a:gdLst/>
              <a:ahLst/>
              <a:cxnLst/>
              <a:rect l="l" t="t" r="r" b="b"/>
              <a:pathLst>
                <a:path w="149859" h="628014">
                  <a:moveTo>
                    <a:pt x="82878" y="627952"/>
                  </a:moveTo>
                  <a:lnTo>
                    <a:pt x="65507" y="626886"/>
                  </a:lnTo>
                  <a:lnTo>
                    <a:pt x="50115" y="622193"/>
                  </a:lnTo>
                  <a:lnTo>
                    <a:pt x="34086" y="611222"/>
                  </a:lnTo>
                  <a:lnTo>
                    <a:pt x="21186" y="596211"/>
                  </a:lnTo>
                  <a:lnTo>
                    <a:pt x="12620" y="578802"/>
                  </a:lnTo>
                  <a:lnTo>
                    <a:pt x="9514" y="560714"/>
                  </a:lnTo>
                  <a:lnTo>
                    <a:pt x="17447" y="530045"/>
                  </a:lnTo>
                  <a:lnTo>
                    <a:pt x="38193" y="506794"/>
                  </a:lnTo>
                  <a:lnTo>
                    <a:pt x="67173" y="494246"/>
                  </a:lnTo>
                  <a:lnTo>
                    <a:pt x="99807" y="495690"/>
                  </a:lnTo>
                  <a:lnTo>
                    <a:pt x="120060" y="505318"/>
                  </a:lnTo>
                  <a:lnTo>
                    <a:pt x="135748" y="520363"/>
                  </a:lnTo>
                  <a:lnTo>
                    <a:pt x="145831" y="539481"/>
                  </a:lnTo>
                  <a:lnTo>
                    <a:pt x="149269" y="561330"/>
                  </a:lnTo>
                  <a:lnTo>
                    <a:pt x="147033" y="579422"/>
                  </a:lnTo>
                  <a:lnTo>
                    <a:pt x="140630" y="595065"/>
                  </a:lnTo>
                  <a:lnTo>
                    <a:pt x="129995" y="608382"/>
                  </a:lnTo>
                  <a:lnTo>
                    <a:pt x="115062" y="619497"/>
                  </a:lnTo>
                  <a:lnTo>
                    <a:pt x="100104" y="625465"/>
                  </a:lnTo>
                  <a:lnTo>
                    <a:pt x="82878" y="627952"/>
                  </a:lnTo>
                  <a:close/>
                </a:path>
                <a:path w="149859" h="628014">
                  <a:moveTo>
                    <a:pt x="72872" y="449850"/>
                  </a:moveTo>
                  <a:lnTo>
                    <a:pt x="62995" y="449291"/>
                  </a:lnTo>
                  <a:lnTo>
                    <a:pt x="55508" y="446999"/>
                  </a:lnTo>
                  <a:lnTo>
                    <a:pt x="22236" y="394957"/>
                  </a:lnTo>
                  <a:lnTo>
                    <a:pt x="16507" y="335813"/>
                  </a:lnTo>
                  <a:lnTo>
                    <a:pt x="9052" y="224116"/>
                  </a:lnTo>
                  <a:lnTo>
                    <a:pt x="2778" y="124445"/>
                  </a:lnTo>
                  <a:lnTo>
                    <a:pt x="0" y="71302"/>
                  </a:lnTo>
                  <a:lnTo>
                    <a:pt x="168" y="47975"/>
                  </a:lnTo>
                  <a:lnTo>
                    <a:pt x="28707" y="7723"/>
                  </a:lnTo>
                  <a:lnTo>
                    <a:pt x="76232" y="0"/>
                  </a:lnTo>
                  <a:lnTo>
                    <a:pt x="93868" y="2375"/>
                  </a:lnTo>
                  <a:lnTo>
                    <a:pt x="132936" y="25809"/>
                  </a:lnTo>
                  <a:lnTo>
                    <a:pt x="145956" y="68413"/>
                  </a:lnTo>
                  <a:lnTo>
                    <a:pt x="144839" y="99564"/>
                  </a:lnTo>
                  <a:lnTo>
                    <a:pt x="142001" y="159817"/>
                  </a:lnTo>
                  <a:lnTo>
                    <a:pt x="138213" y="234381"/>
                  </a:lnTo>
                  <a:lnTo>
                    <a:pt x="134245" y="308471"/>
                  </a:lnTo>
                  <a:lnTo>
                    <a:pt x="130868" y="367298"/>
                  </a:lnTo>
                  <a:lnTo>
                    <a:pt x="124836" y="412434"/>
                  </a:lnTo>
                  <a:lnTo>
                    <a:pt x="92951" y="445997"/>
                  </a:lnTo>
                  <a:lnTo>
                    <a:pt x="83428" y="448732"/>
                  </a:lnTo>
                  <a:lnTo>
                    <a:pt x="72872" y="449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12098" y="566424"/>
            <a:ext cx="6785609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60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4400" spc="1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4400" spc="-220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4400" spc="-2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400" spc="-190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4400" spc="-60" dirty="0">
                <a:solidFill>
                  <a:srgbClr val="000000"/>
                </a:solidFill>
                <a:latin typeface="Tahoma"/>
                <a:cs typeface="Tahoma"/>
              </a:rPr>
              <a:t>Z</a:t>
            </a:r>
            <a:r>
              <a:rPr sz="4400" spc="-2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400" spc="-2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-190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4400" spc="-185" dirty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sz="4400" spc="-114" dirty="0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sz="4400" spc="-220" dirty="0">
                <a:solidFill>
                  <a:srgbClr val="000000"/>
                </a:solidFill>
                <a:latin typeface="Tahoma"/>
                <a:cs typeface="Tahoma"/>
              </a:rPr>
              <a:t>RI</a:t>
            </a:r>
            <a:r>
              <a:rPr sz="4400" spc="-60" dirty="0">
                <a:solidFill>
                  <a:srgbClr val="000000"/>
                </a:solidFill>
                <a:latin typeface="Tahoma"/>
                <a:cs typeface="Tahoma"/>
              </a:rPr>
              <a:t>Z</a:t>
            </a:r>
            <a:r>
              <a:rPr sz="4400" spc="-22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4400" spc="-235" dirty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sz="4400" spc="-190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4400" spc="1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4400" spc="-180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4400" spc="-21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endParaRPr sz="44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043" y="4932228"/>
            <a:ext cx="125650" cy="1256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043" y="5474096"/>
            <a:ext cx="125650" cy="1256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043" y="6015964"/>
            <a:ext cx="125650" cy="1256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043" y="6557833"/>
            <a:ext cx="125650" cy="1256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5069" y="3554584"/>
            <a:ext cx="10944225" cy="38188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850" dirty="0">
                <a:latin typeface="Trebuchet MS"/>
                <a:cs typeface="Trebuchet MS"/>
              </a:rPr>
              <a:t>I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10" dirty="0" err="1">
                <a:latin typeface="Trebuchet MS"/>
                <a:cs typeface="Trebuchet MS"/>
              </a:rPr>
              <a:t>pazienti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55" dirty="0" err="1">
                <a:latin typeface="Trebuchet MS"/>
                <a:cs typeface="Trebuchet MS"/>
              </a:rPr>
              <a:t>che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155" dirty="0" err="1">
                <a:latin typeface="Trebuchet MS"/>
                <a:cs typeface="Trebuchet MS"/>
              </a:rPr>
              <a:t>hanno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15" dirty="0" err="1">
                <a:latin typeface="Trebuchet MS"/>
                <a:cs typeface="Trebuchet MS"/>
              </a:rPr>
              <a:t>eﬀettuato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30" dirty="0">
                <a:latin typeface="Trebuchet MS"/>
                <a:cs typeface="Trebuchet MS"/>
              </a:rPr>
              <a:t>sleeve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180" dirty="0" err="1">
                <a:latin typeface="Trebuchet MS"/>
                <a:cs typeface="Trebuchet MS"/>
              </a:rPr>
              <a:t>sono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45" dirty="0" err="1">
                <a:latin typeface="Trebuchet MS"/>
                <a:cs typeface="Trebuchet MS"/>
              </a:rPr>
              <a:t>potenzialmente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80" dirty="0">
                <a:latin typeface="Trebuchet MS"/>
                <a:cs typeface="Trebuchet MS"/>
              </a:rPr>
              <a:t>a</a:t>
            </a:r>
            <a:endParaRPr sz="2850" dirty="0">
              <a:latin typeface="Trebuchet MS"/>
              <a:cs typeface="Trebuchet MS"/>
            </a:endParaRPr>
          </a:p>
          <a:p>
            <a:pPr marL="106045">
              <a:lnSpc>
                <a:spcPct val="100000"/>
              </a:lnSpc>
              <a:spcBef>
                <a:spcPts val="850"/>
              </a:spcBef>
            </a:pPr>
            <a:r>
              <a:rPr sz="2850" b="1" spc="80" dirty="0" err="1">
                <a:latin typeface="Trebuchet MS"/>
                <a:cs typeface="Trebuchet MS"/>
              </a:rPr>
              <a:t>rischio</a:t>
            </a:r>
            <a:r>
              <a:rPr sz="2850" b="1" spc="-130" dirty="0">
                <a:latin typeface="Trebuchet MS"/>
                <a:cs typeface="Trebuchet MS"/>
              </a:rPr>
              <a:t> </a:t>
            </a:r>
            <a:r>
              <a:rPr sz="2850" b="1" spc="75" dirty="0">
                <a:latin typeface="Trebuchet MS"/>
                <a:cs typeface="Trebuchet MS"/>
              </a:rPr>
              <a:t>di</a:t>
            </a:r>
            <a:r>
              <a:rPr sz="2850" b="1" spc="-125" dirty="0">
                <a:latin typeface="Trebuchet MS"/>
                <a:cs typeface="Trebuchet MS"/>
              </a:rPr>
              <a:t> </a:t>
            </a:r>
            <a:r>
              <a:rPr sz="2850" b="1" spc="75" dirty="0">
                <a:latin typeface="Trebuchet MS"/>
                <a:cs typeface="Trebuchet MS"/>
              </a:rPr>
              <a:t>deﬁcit</a:t>
            </a:r>
            <a:r>
              <a:rPr sz="2850" b="1" spc="-125" dirty="0">
                <a:latin typeface="Trebuchet MS"/>
                <a:cs typeface="Trebuchet MS"/>
              </a:rPr>
              <a:t> </a:t>
            </a:r>
            <a:r>
              <a:rPr sz="2850" b="1" spc="80" dirty="0" err="1">
                <a:latin typeface="Trebuchet MS"/>
                <a:cs typeface="Trebuchet MS"/>
              </a:rPr>
              <a:t>nutrizionali</a:t>
            </a:r>
            <a:r>
              <a:rPr sz="2850" b="1" spc="-125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Trebuchet MS"/>
                <a:cs typeface="Trebuchet MS"/>
              </a:rPr>
              <a:t>per:</a:t>
            </a:r>
            <a:endParaRPr sz="2850" dirty="0">
              <a:latin typeface="Trebuchet MS"/>
              <a:cs typeface="Trebuchet MS"/>
            </a:endParaRPr>
          </a:p>
          <a:p>
            <a:pPr marL="626110">
              <a:lnSpc>
                <a:spcPct val="100000"/>
              </a:lnSpc>
              <a:spcBef>
                <a:spcPts val="844"/>
              </a:spcBef>
            </a:pPr>
            <a:r>
              <a:rPr sz="2850" b="1" spc="105" dirty="0">
                <a:solidFill>
                  <a:srgbClr val="FF0000"/>
                </a:solidFill>
                <a:latin typeface="Trebuchet MS"/>
                <a:cs typeface="Trebuchet MS"/>
              </a:rPr>
              <a:t>Ridotto</a:t>
            </a:r>
            <a:r>
              <a:rPr sz="28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b="1" spc="90" dirty="0" err="1">
                <a:solidFill>
                  <a:srgbClr val="FF0000"/>
                </a:solidFill>
                <a:latin typeface="Trebuchet MS"/>
                <a:cs typeface="Trebuchet MS"/>
              </a:rPr>
              <a:t>introito</a:t>
            </a:r>
            <a:r>
              <a:rPr sz="28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b="1" spc="70" dirty="0" err="1">
                <a:solidFill>
                  <a:srgbClr val="FF0000"/>
                </a:solidFill>
                <a:latin typeface="Trebuchet MS"/>
                <a:cs typeface="Trebuchet MS"/>
              </a:rPr>
              <a:t>calorico</a:t>
            </a:r>
            <a:endParaRPr sz="2850" dirty="0">
              <a:latin typeface="Trebuchet MS"/>
              <a:cs typeface="Trebuchet MS"/>
            </a:endParaRPr>
          </a:p>
          <a:p>
            <a:pPr marL="626110">
              <a:lnSpc>
                <a:spcPct val="100000"/>
              </a:lnSpc>
              <a:spcBef>
                <a:spcPts val="844"/>
              </a:spcBef>
            </a:pPr>
            <a:r>
              <a:rPr sz="2850" spc="35" dirty="0" err="1">
                <a:latin typeface="Trebuchet MS"/>
                <a:cs typeface="Trebuchet MS"/>
              </a:rPr>
              <a:t>Eventuale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b="1" spc="160" dirty="0">
                <a:solidFill>
                  <a:srgbClr val="FF0000"/>
                </a:solidFill>
                <a:latin typeface="Trebuchet MS"/>
                <a:cs typeface="Trebuchet MS"/>
              </a:rPr>
              <a:t>nausea</a:t>
            </a:r>
            <a:r>
              <a:rPr sz="28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b="1" spc="4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8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b="1" spc="140" dirty="0" err="1">
                <a:solidFill>
                  <a:srgbClr val="FF0000"/>
                </a:solidFill>
                <a:latin typeface="Trebuchet MS"/>
                <a:cs typeface="Trebuchet MS"/>
              </a:rPr>
              <a:t>vomito</a:t>
            </a:r>
            <a:r>
              <a:rPr sz="285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dirty="0" err="1">
                <a:latin typeface="Trebuchet MS"/>
                <a:cs typeface="Trebuchet MS"/>
              </a:rPr>
              <a:t>nell’immediato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100" dirty="0">
                <a:latin typeface="Trebuchet MS"/>
                <a:cs typeface="Trebuchet MS"/>
              </a:rPr>
              <a:t>post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65" dirty="0" err="1">
                <a:latin typeface="Trebuchet MS"/>
                <a:cs typeface="Trebuchet MS"/>
              </a:rPr>
              <a:t>operatorio</a:t>
            </a:r>
            <a:endParaRPr sz="2850" dirty="0">
              <a:latin typeface="Trebuchet MS"/>
              <a:cs typeface="Trebuchet MS"/>
            </a:endParaRPr>
          </a:p>
          <a:p>
            <a:pPr marL="626110">
              <a:lnSpc>
                <a:spcPct val="100000"/>
              </a:lnSpc>
              <a:spcBef>
                <a:spcPts val="850"/>
              </a:spcBef>
            </a:pPr>
            <a:r>
              <a:rPr sz="2850" b="1" spc="120" dirty="0" err="1">
                <a:solidFill>
                  <a:srgbClr val="FF0000"/>
                </a:solidFill>
                <a:latin typeface="Trebuchet MS"/>
                <a:cs typeface="Trebuchet MS"/>
              </a:rPr>
              <a:t>Scarsa</a:t>
            </a:r>
            <a:r>
              <a:rPr sz="285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b="1" spc="114" dirty="0" err="1">
                <a:solidFill>
                  <a:srgbClr val="FF0000"/>
                </a:solidFill>
                <a:latin typeface="Trebuchet MS"/>
                <a:cs typeface="Trebuchet MS"/>
              </a:rPr>
              <a:t>qualità</a:t>
            </a:r>
            <a:r>
              <a:rPr sz="285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b="1" spc="114" dirty="0" err="1">
                <a:solidFill>
                  <a:srgbClr val="FF0000"/>
                </a:solidFill>
                <a:latin typeface="Trebuchet MS"/>
                <a:cs typeface="Trebuchet MS"/>
              </a:rPr>
              <a:t>alimentare</a:t>
            </a:r>
            <a:endParaRPr sz="2850" dirty="0">
              <a:latin typeface="Trebuchet MS"/>
              <a:cs typeface="Trebuchet MS"/>
            </a:endParaRPr>
          </a:p>
          <a:p>
            <a:pPr marL="626110" marR="5080">
              <a:lnSpc>
                <a:spcPts val="4270"/>
              </a:lnSpc>
              <a:spcBef>
                <a:spcPts val="90"/>
              </a:spcBef>
            </a:pPr>
            <a:r>
              <a:rPr sz="2850" b="1" spc="80" dirty="0" err="1">
                <a:solidFill>
                  <a:srgbClr val="FF0000"/>
                </a:solidFill>
                <a:latin typeface="Trebuchet MS"/>
                <a:cs typeface="Trebuchet MS"/>
              </a:rPr>
              <a:t>Intolleranze</a:t>
            </a:r>
            <a:r>
              <a:rPr sz="285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b="1" spc="114" dirty="0" err="1">
                <a:solidFill>
                  <a:srgbClr val="FF0000"/>
                </a:solidFill>
                <a:latin typeface="Trebuchet MS"/>
                <a:cs typeface="Trebuchet MS"/>
              </a:rPr>
              <a:t>alimentari</a:t>
            </a:r>
            <a:r>
              <a:rPr sz="285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spc="55" dirty="0" err="1">
                <a:latin typeface="Trebuchet MS"/>
                <a:cs typeface="Trebuchet MS"/>
              </a:rPr>
              <a:t>che</a:t>
            </a:r>
            <a:r>
              <a:rPr sz="2850" spc="-120" dirty="0">
                <a:latin typeface="Trebuchet MS"/>
                <a:cs typeface="Trebuchet MS"/>
              </a:rPr>
              <a:t> </a:t>
            </a:r>
            <a:r>
              <a:rPr sz="2850" spc="95" dirty="0" err="1">
                <a:latin typeface="Trebuchet MS"/>
                <a:cs typeface="Trebuchet MS"/>
              </a:rPr>
              <a:t>portano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110" dirty="0">
                <a:latin typeface="Trebuchet MS"/>
                <a:cs typeface="Trebuchet MS"/>
              </a:rPr>
              <a:t>ad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55" dirty="0" err="1">
                <a:latin typeface="Trebuchet MS"/>
                <a:cs typeface="Trebuchet MS"/>
              </a:rPr>
              <a:t>escludere</a:t>
            </a:r>
            <a:r>
              <a:rPr sz="2850" spc="-120" dirty="0">
                <a:latin typeface="Trebuchet MS"/>
                <a:cs typeface="Trebuchet MS"/>
              </a:rPr>
              <a:t> </a:t>
            </a:r>
            <a:r>
              <a:rPr sz="2850" spc="25" dirty="0" err="1">
                <a:latin typeface="Trebuchet MS"/>
                <a:cs typeface="Trebuchet MS"/>
              </a:rPr>
              <a:t>alcuni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spc="-30" dirty="0" err="1">
                <a:latin typeface="Trebuchet MS"/>
                <a:cs typeface="Trebuchet MS"/>
              </a:rPr>
              <a:t>cibi</a:t>
            </a:r>
            <a:r>
              <a:rPr sz="2850" spc="-30" dirty="0">
                <a:latin typeface="Trebuchet MS"/>
                <a:cs typeface="Trebuchet MS"/>
              </a:rPr>
              <a:t> </a:t>
            </a:r>
            <a:r>
              <a:rPr sz="2850" spc="-844" dirty="0">
                <a:latin typeface="Trebuchet MS"/>
                <a:cs typeface="Trebuchet MS"/>
              </a:rPr>
              <a:t> </a:t>
            </a:r>
            <a:r>
              <a:rPr sz="2850" spc="5" dirty="0" err="1">
                <a:latin typeface="Trebuchet MS"/>
                <a:cs typeface="Trebuchet MS"/>
              </a:rPr>
              <a:t>dalla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75" dirty="0">
                <a:latin typeface="Trebuchet MS"/>
                <a:cs typeface="Trebuchet MS"/>
              </a:rPr>
              <a:t>propria</a:t>
            </a:r>
            <a:r>
              <a:rPr sz="2850" spc="-120" dirty="0">
                <a:latin typeface="Trebuchet MS"/>
                <a:cs typeface="Trebuchet MS"/>
              </a:rPr>
              <a:t> </a:t>
            </a:r>
            <a:r>
              <a:rPr sz="2850" spc="40" dirty="0" err="1">
                <a:latin typeface="Trebuchet MS"/>
                <a:cs typeface="Trebuchet MS"/>
              </a:rPr>
              <a:t>alimentazione</a:t>
            </a:r>
            <a:endParaRPr sz="285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3115" y="9030743"/>
            <a:ext cx="17531715" cy="1125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32835" marR="5080" indent="-3620770">
              <a:lnSpc>
                <a:spcPct val="116399"/>
              </a:lnSpc>
              <a:spcBef>
                <a:spcPts val="90"/>
              </a:spcBef>
            </a:pPr>
            <a:r>
              <a:rPr sz="3100" spc="25" dirty="0" err="1">
                <a:latin typeface="Trebuchet MS"/>
                <a:cs typeface="Trebuchet MS"/>
              </a:rPr>
              <a:t>Pertanto</a:t>
            </a:r>
            <a:r>
              <a:rPr sz="3100" spc="25" dirty="0">
                <a:latin typeface="Trebuchet MS"/>
                <a:cs typeface="Trebuchet MS"/>
              </a:rPr>
              <a:t>,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100" dirty="0" err="1">
                <a:latin typeface="Trebuchet MS"/>
                <a:cs typeface="Trebuchet MS"/>
              </a:rPr>
              <a:t>necessitano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di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85" dirty="0" err="1">
                <a:latin typeface="Trebuchet MS"/>
                <a:cs typeface="Trebuchet MS"/>
              </a:rPr>
              <a:t>una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b="1" spc="145" dirty="0" err="1">
                <a:solidFill>
                  <a:srgbClr val="FF0000"/>
                </a:solidFill>
                <a:latin typeface="Trebuchet MS"/>
                <a:cs typeface="Trebuchet MS"/>
              </a:rPr>
              <a:t>supplementazione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45" dirty="0" err="1">
                <a:solidFill>
                  <a:srgbClr val="FF0000"/>
                </a:solidFill>
                <a:latin typeface="Trebuchet MS"/>
                <a:cs typeface="Trebuchet MS"/>
              </a:rPr>
              <a:t>vitaminica</a:t>
            </a:r>
            <a:r>
              <a:rPr sz="31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6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225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31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75" dirty="0" err="1">
                <a:solidFill>
                  <a:srgbClr val="FF0000"/>
                </a:solidFill>
                <a:latin typeface="Trebuchet MS"/>
                <a:cs typeface="Trebuchet MS"/>
              </a:rPr>
              <a:t>monitoraggio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204" dirty="0">
                <a:solidFill>
                  <a:srgbClr val="FF0000"/>
                </a:solidFill>
                <a:latin typeface="Trebuchet MS"/>
                <a:cs typeface="Trebuchet MS"/>
              </a:rPr>
              <a:t>da</a:t>
            </a:r>
            <a:r>
              <a:rPr sz="31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35" dirty="0" err="1">
                <a:solidFill>
                  <a:srgbClr val="FF0000"/>
                </a:solidFill>
                <a:latin typeface="Trebuchet MS"/>
                <a:cs typeface="Trebuchet MS"/>
              </a:rPr>
              <a:t>parte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90" dirty="0">
                <a:solidFill>
                  <a:srgbClr val="FF0000"/>
                </a:solidFill>
                <a:latin typeface="Trebuchet MS"/>
                <a:cs typeface="Trebuchet MS"/>
              </a:rPr>
              <a:t>del </a:t>
            </a:r>
            <a:r>
              <a:rPr sz="3100" b="1" spc="-9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204" dirty="0">
                <a:solidFill>
                  <a:srgbClr val="FF0000"/>
                </a:solidFill>
                <a:latin typeface="Trebuchet MS"/>
                <a:cs typeface="Trebuchet MS"/>
              </a:rPr>
              <a:t>team</a:t>
            </a:r>
            <a:r>
              <a:rPr sz="31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25" dirty="0" err="1">
                <a:solidFill>
                  <a:srgbClr val="FF0000"/>
                </a:solidFill>
                <a:latin typeface="Trebuchet MS"/>
                <a:cs typeface="Trebuchet MS"/>
              </a:rPr>
              <a:t>multidisciplinare</a:t>
            </a:r>
            <a:r>
              <a:rPr sz="31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per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5" dirty="0" err="1">
                <a:latin typeface="Trebuchet MS"/>
                <a:cs typeface="Trebuchet MS"/>
              </a:rPr>
              <a:t>evitare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5" dirty="0">
                <a:latin typeface="Trebuchet MS"/>
                <a:cs typeface="Trebuchet MS"/>
              </a:rPr>
              <a:t>deﬁcit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5" dirty="0" err="1">
                <a:latin typeface="Trebuchet MS"/>
                <a:cs typeface="Trebuchet MS"/>
              </a:rPr>
              <a:t>nutrizionali</a:t>
            </a:r>
            <a:r>
              <a:rPr sz="3100" spc="15" dirty="0"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4652" y="360342"/>
            <a:ext cx="12274494" cy="1539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78679" y="589040"/>
            <a:ext cx="389953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165" dirty="0">
                <a:solidFill>
                  <a:srgbClr val="000000"/>
                </a:solidFill>
                <a:latin typeface="Tahoma"/>
                <a:cs typeface="Tahoma"/>
              </a:rPr>
              <a:t>CONCLUSIONI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751" y="1999185"/>
            <a:ext cx="18687415" cy="864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7845" marR="800735" indent="-525780">
              <a:lnSpc>
                <a:spcPct val="134700"/>
              </a:lnSpc>
              <a:spcBef>
                <a:spcPts val="90"/>
              </a:spcBef>
              <a:buAutoNum type="arabicPeriod"/>
              <a:tabLst>
                <a:tab pos="538480" algn="l"/>
              </a:tabLst>
            </a:pPr>
            <a:r>
              <a:rPr sz="3600" spc="110" dirty="0">
                <a:latin typeface="Trebuchet MS"/>
                <a:cs typeface="Trebuchet MS"/>
              </a:rPr>
              <a:t>La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275" dirty="0">
                <a:latin typeface="Trebuchet MS"/>
                <a:cs typeface="Trebuchet MS"/>
              </a:rPr>
              <a:t>SG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145" dirty="0" err="1">
                <a:latin typeface="Trebuchet MS"/>
                <a:cs typeface="Trebuchet MS"/>
              </a:rPr>
              <a:t>consente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55" dirty="0">
                <a:latin typeface="Trebuchet MS"/>
                <a:cs typeface="Trebuchet MS"/>
              </a:rPr>
              <a:t>di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75" dirty="0" err="1">
                <a:latin typeface="Trebuchet MS"/>
                <a:cs typeface="Trebuchet MS"/>
              </a:rPr>
              <a:t>ottenere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250" dirty="0" err="1">
                <a:latin typeface="Trebuchet MS"/>
                <a:cs typeface="Trebuchet MS"/>
              </a:rPr>
              <a:t>una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15" dirty="0" err="1">
                <a:latin typeface="Trebuchet MS"/>
                <a:cs typeface="Trebuchet MS"/>
              </a:rPr>
              <a:t>significativa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b="1" spc="170" dirty="0" err="1">
                <a:latin typeface="Trebuchet MS"/>
                <a:cs typeface="Trebuchet MS"/>
              </a:rPr>
              <a:t>perdita</a:t>
            </a:r>
            <a:r>
              <a:rPr sz="3600" b="1" spc="-180" dirty="0">
                <a:latin typeface="Trebuchet MS"/>
                <a:cs typeface="Trebuchet MS"/>
              </a:rPr>
              <a:t> </a:t>
            </a:r>
            <a:r>
              <a:rPr sz="3600" b="1" spc="140" dirty="0">
                <a:latin typeface="Trebuchet MS"/>
                <a:cs typeface="Trebuchet MS"/>
              </a:rPr>
              <a:t>di</a:t>
            </a:r>
            <a:r>
              <a:rPr sz="3600" b="1" spc="-180" dirty="0">
                <a:latin typeface="Trebuchet MS"/>
                <a:cs typeface="Trebuchet MS"/>
              </a:rPr>
              <a:t> </a:t>
            </a:r>
            <a:r>
              <a:rPr sz="3600" b="1" spc="215" dirty="0">
                <a:latin typeface="Trebuchet MS"/>
                <a:cs typeface="Trebuchet MS"/>
              </a:rPr>
              <a:t>peso</a:t>
            </a:r>
            <a:r>
              <a:rPr sz="3600" b="1" spc="-180" dirty="0">
                <a:latin typeface="Trebuchet MS"/>
                <a:cs typeface="Trebuchet MS"/>
              </a:rPr>
              <a:t> </a:t>
            </a:r>
            <a:r>
              <a:rPr sz="3600" spc="85" dirty="0">
                <a:latin typeface="Trebuchet MS"/>
                <a:cs typeface="Trebuchet MS"/>
              </a:rPr>
              <a:t>e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250" dirty="0" err="1">
                <a:latin typeface="Trebuchet MS"/>
                <a:cs typeface="Trebuchet MS"/>
              </a:rPr>
              <a:t>una</a:t>
            </a:r>
            <a:r>
              <a:rPr sz="3600" spc="250" dirty="0">
                <a:latin typeface="Trebuchet MS"/>
                <a:cs typeface="Trebuchet MS"/>
              </a:rPr>
              <a:t> </a:t>
            </a:r>
            <a:r>
              <a:rPr sz="3600" spc="-1310" dirty="0">
                <a:latin typeface="Trebuchet MS"/>
                <a:cs typeface="Trebuchet MS"/>
              </a:rPr>
              <a:t> </a:t>
            </a:r>
            <a:r>
              <a:rPr sz="3600" spc="85" dirty="0" err="1">
                <a:latin typeface="Trebuchet MS"/>
                <a:cs typeface="Trebuchet MS"/>
              </a:rPr>
              <a:t>risoluzione</a:t>
            </a:r>
            <a:r>
              <a:rPr sz="3600" spc="85" dirty="0">
                <a:latin typeface="Trebuchet MS"/>
                <a:cs typeface="Trebuchet MS"/>
              </a:rPr>
              <a:t>/</a:t>
            </a:r>
            <a:r>
              <a:rPr sz="3600" spc="85" dirty="0" err="1">
                <a:latin typeface="Trebuchet MS"/>
                <a:cs typeface="Trebuchet MS"/>
              </a:rPr>
              <a:t>miglioramento</a:t>
            </a:r>
            <a:r>
              <a:rPr sz="3600" spc="-185" dirty="0">
                <a:latin typeface="Trebuchet MS"/>
                <a:cs typeface="Trebuchet MS"/>
              </a:rPr>
              <a:t> </a:t>
            </a:r>
            <a:r>
              <a:rPr sz="3600" spc="10" dirty="0" err="1">
                <a:latin typeface="Trebuchet MS"/>
                <a:cs typeface="Trebuchet MS"/>
              </a:rPr>
              <a:t>delle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114" dirty="0" err="1">
                <a:latin typeface="Trebuchet MS"/>
                <a:cs typeface="Trebuchet MS"/>
              </a:rPr>
              <a:t>comorbidità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110" dirty="0" err="1">
                <a:latin typeface="Trebuchet MS"/>
                <a:cs typeface="Trebuchet MS"/>
              </a:rPr>
              <a:t>obesità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relate;</a:t>
            </a:r>
            <a:endParaRPr lang="it-IT" sz="3600" spc="-60" dirty="0">
              <a:latin typeface="Trebuchet MS"/>
              <a:cs typeface="Trebuchet MS"/>
            </a:endParaRPr>
          </a:p>
          <a:p>
            <a:pPr marL="537845" marR="800735" indent="-525780">
              <a:lnSpc>
                <a:spcPct val="134700"/>
              </a:lnSpc>
              <a:spcBef>
                <a:spcPts val="90"/>
              </a:spcBef>
              <a:buAutoNum type="arabicPeriod"/>
              <a:tabLst>
                <a:tab pos="538480" algn="l"/>
              </a:tabLst>
            </a:pPr>
            <a:endParaRPr sz="3600" dirty="0">
              <a:latin typeface="Trebuchet MS"/>
              <a:cs typeface="Trebuchet MS"/>
            </a:endParaRPr>
          </a:p>
          <a:p>
            <a:pPr marL="537845" marR="245745" indent="-525780">
              <a:lnSpc>
                <a:spcPts val="7109"/>
              </a:lnSpc>
              <a:spcBef>
                <a:spcPts val="545"/>
              </a:spcBef>
              <a:buAutoNum type="arabicPeriod"/>
              <a:tabLst>
                <a:tab pos="538480" algn="l"/>
              </a:tabLst>
            </a:pPr>
            <a:r>
              <a:rPr sz="3600" spc="30" dirty="0" err="1">
                <a:latin typeface="Trebuchet MS"/>
                <a:cs typeface="Trebuchet MS"/>
              </a:rPr>
              <a:t>Un’accurata</a:t>
            </a:r>
            <a:r>
              <a:rPr sz="3600" spc="30" dirty="0">
                <a:latin typeface="Trebuchet MS"/>
                <a:cs typeface="Trebuchet MS"/>
              </a:rPr>
              <a:t> </a:t>
            </a:r>
            <a:r>
              <a:rPr sz="3600" b="1" spc="170" dirty="0" err="1">
                <a:latin typeface="Trebuchet MS"/>
                <a:cs typeface="Trebuchet MS"/>
              </a:rPr>
              <a:t>valutazione</a:t>
            </a:r>
            <a:r>
              <a:rPr sz="3600" b="1" spc="170" dirty="0">
                <a:latin typeface="Trebuchet MS"/>
                <a:cs typeface="Trebuchet MS"/>
              </a:rPr>
              <a:t> </a:t>
            </a:r>
            <a:r>
              <a:rPr sz="3600" b="1" spc="150" dirty="0" err="1">
                <a:latin typeface="Trebuchet MS"/>
                <a:cs typeface="Trebuchet MS"/>
              </a:rPr>
              <a:t>nutrizionale</a:t>
            </a:r>
            <a:r>
              <a:rPr sz="3600" b="1" spc="150" dirty="0">
                <a:latin typeface="Trebuchet MS"/>
                <a:cs typeface="Trebuchet MS"/>
              </a:rPr>
              <a:t> </a:t>
            </a:r>
            <a:r>
              <a:rPr sz="3600" b="1" spc="180" dirty="0" err="1">
                <a:latin typeface="Trebuchet MS"/>
                <a:cs typeface="Trebuchet MS"/>
              </a:rPr>
              <a:t>preoperatoria</a:t>
            </a:r>
            <a:r>
              <a:rPr sz="3600" b="1" spc="180" dirty="0">
                <a:latin typeface="Trebuchet MS"/>
                <a:cs typeface="Trebuchet MS"/>
              </a:rPr>
              <a:t> </a:t>
            </a:r>
            <a:r>
              <a:rPr sz="3600" spc="145" dirty="0" err="1">
                <a:latin typeface="Trebuchet MS"/>
                <a:cs typeface="Trebuchet MS"/>
              </a:rPr>
              <a:t>consente</a:t>
            </a:r>
            <a:r>
              <a:rPr sz="3600" spc="145" dirty="0">
                <a:latin typeface="Trebuchet MS"/>
                <a:cs typeface="Trebuchet MS"/>
              </a:rPr>
              <a:t> </a:t>
            </a:r>
            <a:r>
              <a:rPr sz="3600" spc="55" dirty="0">
                <a:latin typeface="Trebuchet MS"/>
                <a:cs typeface="Trebuchet MS"/>
              </a:rPr>
              <a:t>di </a:t>
            </a:r>
            <a:r>
              <a:rPr sz="3600" spc="60" dirty="0">
                <a:latin typeface="Trebuchet MS"/>
                <a:cs typeface="Trebuchet MS"/>
              </a:rPr>
              <a:t> </a:t>
            </a:r>
            <a:r>
              <a:rPr sz="3600" spc="95" dirty="0" err="1">
                <a:latin typeface="Trebuchet MS"/>
                <a:cs typeface="Trebuchet MS"/>
              </a:rPr>
              <a:t>selezionare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75" dirty="0" err="1">
                <a:latin typeface="Trebuchet MS"/>
                <a:cs typeface="Trebuchet MS"/>
              </a:rPr>
              <a:t>attentamente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-140" dirty="0" err="1">
                <a:latin typeface="Trebuchet MS"/>
                <a:cs typeface="Trebuchet MS"/>
              </a:rPr>
              <a:t>i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75" dirty="0">
                <a:latin typeface="Trebuchet MS"/>
                <a:cs typeface="Trebuchet MS"/>
              </a:rPr>
              <a:t>pattern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55" dirty="0" err="1">
                <a:latin typeface="Trebuchet MS"/>
                <a:cs typeface="Trebuchet MS"/>
              </a:rPr>
              <a:t>alimentari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300" dirty="0">
                <a:latin typeface="Trebuchet MS"/>
                <a:cs typeface="Trebuchet MS"/>
              </a:rPr>
              <a:t>non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5" dirty="0" err="1">
                <a:latin typeface="Trebuchet MS"/>
                <a:cs typeface="Trebuchet MS"/>
              </a:rPr>
              <a:t>adatti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al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150" dirty="0" err="1">
                <a:latin typeface="Trebuchet MS"/>
                <a:cs typeface="Trebuchet MS"/>
              </a:rPr>
              <a:t>seguente</a:t>
            </a:r>
            <a:r>
              <a:rPr sz="3600" spc="150" dirty="0">
                <a:latin typeface="Trebuchet MS"/>
                <a:cs typeface="Trebuchet MS"/>
              </a:rPr>
              <a:t> </a:t>
            </a:r>
            <a:r>
              <a:rPr sz="3600" spc="-1310" dirty="0">
                <a:latin typeface="Trebuchet MS"/>
                <a:cs typeface="Trebuchet MS"/>
              </a:rPr>
              <a:t> </a:t>
            </a:r>
            <a:r>
              <a:rPr sz="3600" spc="70" dirty="0" err="1">
                <a:latin typeface="Trebuchet MS"/>
                <a:cs typeface="Trebuchet MS"/>
              </a:rPr>
              <a:t>intervento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110" dirty="0">
                <a:latin typeface="Trebuchet MS"/>
                <a:cs typeface="Trebuchet MS"/>
              </a:rPr>
              <a:t>(</a:t>
            </a:r>
            <a:r>
              <a:rPr sz="3600" b="1" spc="110" dirty="0">
                <a:latin typeface="Trebuchet MS"/>
                <a:cs typeface="Trebuchet MS"/>
              </a:rPr>
              <a:t>sweet</a:t>
            </a:r>
            <a:r>
              <a:rPr sz="3600" b="1" spc="-175" dirty="0">
                <a:latin typeface="Trebuchet MS"/>
                <a:cs typeface="Trebuchet MS"/>
              </a:rPr>
              <a:t> </a:t>
            </a:r>
            <a:r>
              <a:rPr sz="3600" b="1" spc="200" dirty="0">
                <a:latin typeface="Trebuchet MS"/>
                <a:cs typeface="Trebuchet MS"/>
              </a:rPr>
              <a:t>eating</a:t>
            </a:r>
            <a:r>
              <a:rPr sz="3600" b="1" spc="-180" dirty="0">
                <a:latin typeface="Trebuchet MS"/>
                <a:cs typeface="Trebuchet MS"/>
              </a:rPr>
              <a:t> </a:t>
            </a:r>
            <a:r>
              <a:rPr sz="3600" b="1" spc="85" dirty="0">
                <a:latin typeface="Trebuchet MS"/>
                <a:cs typeface="Trebuchet MS"/>
              </a:rPr>
              <a:t>e</a:t>
            </a:r>
            <a:r>
              <a:rPr sz="3600" b="1" spc="-175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grazing</a:t>
            </a:r>
            <a:r>
              <a:rPr sz="3600" spc="110" dirty="0">
                <a:latin typeface="Trebuchet MS"/>
                <a:cs typeface="Trebuchet MS"/>
              </a:rPr>
              <a:t>)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al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25" dirty="0">
                <a:latin typeface="Trebuchet MS"/>
                <a:cs typeface="Trebuchet MS"/>
              </a:rPr>
              <a:t>fine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55" dirty="0">
                <a:latin typeface="Trebuchet MS"/>
                <a:cs typeface="Trebuchet MS"/>
              </a:rPr>
              <a:t>di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35" dirty="0" err="1">
                <a:latin typeface="Trebuchet MS"/>
                <a:cs typeface="Trebuchet MS"/>
              </a:rPr>
              <a:t>ottimizzare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-140" dirty="0" err="1">
                <a:latin typeface="Trebuchet MS"/>
                <a:cs typeface="Trebuchet MS"/>
              </a:rPr>
              <a:t>i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5" dirty="0" err="1">
                <a:latin typeface="Trebuchet MS"/>
                <a:cs typeface="Trebuchet MS"/>
              </a:rPr>
              <a:t>risultati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145" dirty="0">
                <a:latin typeface="Trebuchet MS"/>
                <a:cs typeface="Trebuchet MS"/>
              </a:rPr>
              <a:t>a </a:t>
            </a:r>
            <a:r>
              <a:rPr sz="3600" spc="-1310" dirty="0">
                <a:latin typeface="Trebuchet MS"/>
                <a:cs typeface="Trebuchet MS"/>
              </a:rPr>
              <a:t> </a:t>
            </a:r>
            <a:r>
              <a:rPr sz="3600" spc="180" dirty="0" err="1">
                <a:latin typeface="Trebuchet MS"/>
                <a:cs typeface="Trebuchet MS"/>
              </a:rPr>
              <a:t>lungo</a:t>
            </a:r>
            <a:r>
              <a:rPr sz="3600" spc="-185" dirty="0">
                <a:latin typeface="Trebuchet MS"/>
                <a:cs typeface="Trebuchet MS"/>
              </a:rPr>
              <a:t> </a:t>
            </a:r>
            <a:r>
              <a:rPr sz="3600" spc="25" dirty="0" err="1">
                <a:latin typeface="Trebuchet MS"/>
                <a:cs typeface="Trebuchet MS"/>
              </a:rPr>
              <a:t>termine</a:t>
            </a:r>
            <a:r>
              <a:rPr sz="3600" spc="25" dirty="0">
                <a:latin typeface="Trebuchet MS"/>
                <a:cs typeface="Trebuchet MS"/>
              </a:rPr>
              <a:t>;</a:t>
            </a:r>
            <a:endParaRPr lang="it-IT" sz="3600" spc="25" dirty="0">
              <a:latin typeface="Trebuchet MS"/>
              <a:cs typeface="Trebuchet MS"/>
            </a:endParaRPr>
          </a:p>
          <a:p>
            <a:pPr marL="537845" marR="245745" indent="-525780">
              <a:lnSpc>
                <a:spcPts val="7109"/>
              </a:lnSpc>
              <a:spcBef>
                <a:spcPts val="545"/>
              </a:spcBef>
              <a:buAutoNum type="arabicPeriod"/>
              <a:tabLst>
                <a:tab pos="538480" algn="l"/>
              </a:tabLst>
            </a:pPr>
            <a:endParaRPr sz="3600" dirty="0">
              <a:latin typeface="Trebuchet MS"/>
              <a:cs typeface="Trebuchet MS"/>
            </a:endParaRPr>
          </a:p>
          <a:p>
            <a:pPr marL="537845" marR="5080" indent="-525780">
              <a:lnSpc>
                <a:spcPts val="7109"/>
              </a:lnSpc>
              <a:buAutoNum type="arabicPeriod"/>
              <a:tabLst>
                <a:tab pos="538480" algn="l"/>
              </a:tabLst>
            </a:pPr>
            <a:r>
              <a:rPr sz="3600" spc="10" dirty="0">
                <a:latin typeface="Trebuchet MS"/>
                <a:cs typeface="Trebuchet MS"/>
              </a:rPr>
              <a:t>I </a:t>
            </a:r>
            <a:r>
              <a:rPr sz="3600" spc="35" dirty="0" err="1">
                <a:latin typeface="Trebuchet MS"/>
                <a:cs typeface="Trebuchet MS"/>
              </a:rPr>
              <a:t>pazienti</a:t>
            </a:r>
            <a:r>
              <a:rPr sz="3600" spc="35" dirty="0">
                <a:latin typeface="Trebuchet MS"/>
                <a:cs typeface="Trebuchet MS"/>
              </a:rPr>
              <a:t> </a:t>
            </a:r>
            <a:r>
              <a:rPr sz="3600" spc="110" dirty="0" err="1">
                <a:latin typeface="Trebuchet MS"/>
                <a:cs typeface="Trebuchet MS"/>
              </a:rPr>
              <a:t>sottoposti</a:t>
            </a:r>
            <a:r>
              <a:rPr sz="3600" spc="110" dirty="0">
                <a:latin typeface="Trebuchet MS"/>
                <a:cs typeface="Trebuchet MS"/>
              </a:rPr>
              <a:t> </a:t>
            </a:r>
            <a:r>
              <a:rPr sz="3600" spc="145" dirty="0">
                <a:latin typeface="Trebuchet MS"/>
                <a:cs typeface="Trebuchet MS"/>
              </a:rPr>
              <a:t>a </a:t>
            </a:r>
            <a:r>
              <a:rPr sz="3600" spc="275" dirty="0">
                <a:latin typeface="Trebuchet MS"/>
                <a:cs typeface="Trebuchet MS"/>
              </a:rPr>
              <a:t>SG </a:t>
            </a:r>
            <a:r>
              <a:rPr sz="3600" spc="135" dirty="0" err="1">
                <a:latin typeface="Trebuchet MS"/>
                <a:cs typeface="Trebuchet MS"/>
              </a:rPr>
              <a:t>necessitano</a:t>
            </a:r>
            <a:r>
              <a:rPr sz="3600" spc="135" dirty="0">
                <a:latin typeface="Trebuchet MS"/>
                <a:cs typeface="Trebuchet MS"/>
              </a:rPr>
              <a:t> </a:t>
            </a:r>
            <a:r>
              <a:rPr sz="3600" spc="55" dirty="0">
                <a:latin typeface="Trebuchet MS"/>
                <a:cs typeface="Trebuchet MS"/>
              </a:rPr>
              <a:t>di </a:t>
            </a:r>
            <a:r>
              <a:rPr sz="3600" spc="305" dirty="0">
                <a:latin typeface="Trebuchet MS"/>
                <a:cs typeface="Trebuchet MS"/>
              </a:rPr>
              <a:t>un </a:t>
            </a:r>
            <a:r>
              <a:rPr sz="3600" b="1" spc="150" dirty="0">
                <a:latin typeface="Trebuchet MS"/>
                <a:cs typeface="Trebuchet MS"/>
              </a:rPr>
              <a:t>follow-up </a:t>
            </a:r>
            <a:r>
              <a:rPr sz="3600" b="1" spc="100" dirty="0" err="1">
                <a:latin typeface="Trebuchet MS"/>
                <a:cs typeface="Trebuchet MS"/>
              </a:rPr>
              <a:t>chirurgico</a:t>
            </a:r>
            <a:r>
              <a:rPr sz="3600" b="1" spc="100" dirty="0">
                <a:latin typeface="Trebuchet MS"/>
                <a:cs typeface="Trebuchet MS"/>
              </a:rPr>
              <a:t>, </a:t>
            </a:r>
            <a:r>
              <a:rPr sz="3600" b="1" spc="105" dirty="0">
                <a:latin typeface="Trebuchet MS"/>
                <a:cs typeface="Trebuchet MS"/>
              </a:rPr>
              <a:t> </a:t>
            </a:r>
            <a:r>
              <a:rPr sz="3600" b="1" spc="150" dirty="0" err="1">
                <a:latin typeface="Trebuchet MS"/>
                <a:cs typeface="Trebuchet MS"/>
              </a:rPr>
              <a:t>nutrizionale</a:t>
            </a:r>
            <a:r>
              <a:rPr sz="3600" b="1" spc="-175" dirty="0">
                <a:latin typeface="Trebuchet MS"/>
                <a:cs typeface="Trebuchet MS"/>
              </a:rPr>
              <a:t> </a:t>
            </a:r>
            <a:r>
              <a:rPr sz="3600" b="1" spc="85" dirty="0">
                <a:latin typeface="Trebuchet MS"/>
                <a:cs typeface="Trebuchet MS"/>
              </a:rPr>
              <a:t>e</a:t>
            </a:r>
            <a:r>
              <a:rPr sz="3600" b="1" spc="-175" dirty="0">
                <a:latin typeface="Trebuchet MS"/>
                <a:cs typeface="Trebuchet MS"/>
              </a:rPr>
              <a:t> </a:t>
            </a:r>
            <a:r>
              <a:rPr sz="3600" b="1" spc="155" dirty="0" err="1">
                <a:latin typeface="Trebuchet MS"/>
                <a:cs typeface="Trebuchet MS"/>
              </a:rPr>
              <a:t>psicologico</a:t>
            </a:r>
            <a:r>
              <a:rPr sz="3600" b="1" spc="-175" dirty="0">
                <a:latin typeface="Trebuchet MS"/>
                <a:cs typeface="Trebuchet MS"/>
              </a:rPr>
              <a:t> </a:t>
            </a:r>
            <a:r>
              <a:rPr sz="3600" spc="145" dirty="0">
                <a:latin typeface="Trebuchet MS"/>
                <a:cs typeface="Trebuchet MS"/>
              </a:rPr>
              <a:t>a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180" dirty="0" err="1">
                <a:latin typeface="Trebuchet MS"/>
                <a:cs typeface="Trebuchet MS"/>
              </a:rPr>
              <a:t>lungo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25" dirty="0" err="1">
                <a:latin typeface="Trebuchet MS"/>
                <a:cs typeface="Trebuchet MS"/>
              </a:rPr>
              <a:t>termine</a:t>
            </a:r>
            <a:r>
              <a:rPr sz="3600" spc="25" dirty="0">
                <a:latin typeface="Trebuchet MS"/>
                <a:cs typeface="Trebuchet MS"/>
              </a:rPr>
              <a:t>:</a:t>
            </a:r>
            <a:r>
              <a:rPr sz="3600" spc="-170" dirty="0">
                <a:latin typeface="Trebuchet MS"/>
                <a:cs typeface="Trebuchet MS"/>
              </a:rPr>
              <a:t> </a:t>
            </a:r>
            <a:r>
              <a:rPr sz="3600" dirty="0" err="1">
                <a:latin typeface="Trebuchet MS"/>
                <a:cs typeface="Trebuchet MS"/>
              </a:rPr>
              <a:t>l’aderenza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al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65" dirty="0">
                <a:latin typeface="Trebuchet MS"/>
                <a:cs typeface="Trebuchet MS"/>
              </a:rPr>
              <a:t>follow-up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85" dirty="0" err="1">
                <a:latin typeface="Trebuchet MS"/>
                <a:cs typeface="Trebuchet MS"/>
              </a:rPr>
              <a:t>è</a:t>
            </a:r>
            <a:r>
              <a:rPr sz="3600" spc="85" dirty="0">
                <a:latin typeface="Trebuchet MS"/>
                <a:cs typeface="Trebuchet MS"/>
              </a:rPr>
              <a:t> </a:t>
            </a:r>
            <a:r>
              <a:rPr sz="3600" spc="-1310" dirty="0">
                <a:latin typeface="Trebuchet MS"/>
                <a:cs typeface="Trebuchet MS"/>
              </a:rPr>
              <a:t> </a:t>
            </a:r>
            <a:r>
              <a:rPr sz="3600" spc="110" dirty="0" err="1">
                <a:latin typeface="Trebuchet MS"/>
                <a:cs typeface="Trebuchet MS"/>
              </a:rPr>
              <a:t>associata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145" dirty="0">
                <a:latin typeface="Trebuchet MS"/>
                <a:cs typeface="Trebuchet MS"/>
              </a:rPr>
              <a:t>a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200" dirty="0">
                <a:latin typeface="Trebuchet MS"/>
                <a:cs typeface="Trebuchet MS"/>
              </a:rPr>
              <a:t>minor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95" dirty="0" err="1">
                <a:latin typeface="Trebuchet MS"/>
                <a:cs typeface="Trebuchet MS"/>
              </a:rPr>
              <a:t>rischio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55" dirty="0">
                <a:latin typeface="Trebuchet MS"/>
                <a:cs typeface="Trebuchet MS"/>
              </a:rPr>
              <a:t>di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35" dirty="0" err="1">
                <a:latin typeface="Trebuchet MS"/>
                <a:cs typeface="Trebuchet MS"/>
              </a:rPr>
              <a:t>eventi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15" dirty="0" err="1">
                <a:latin typeface="Trebuchet MS"/>
                <a:cs typeface="Trebuchet MS"/>
              </a:rPr>
              <a:t>avversi</a:t>
            </a:r>
            <a:r>
              <a:rPr sz="3600" spc="15" dirty="0">
                <a:latin typeface="Trebuchet MS"/>
                <a:cs typeface="Trebuchet MS"/>
              </a:rPr>
              <a:t>,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160" dirty="0" err="1">
                <a:latin typeface="Trebuchet MS"/>
                <a:cs typeface="Trebuchet MS"/>
              </a:rPr>
              <a:t>maggiore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70" dirty="0" err="1">
                <a:latin typeface="Trebuchet MS"/>
                <a:cs typeface="Trebuchet MS"/>
              </a:rPr>
              <a:t>perdita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55" dirty="0">
                <a:latin typeface="Trebuchet MS"/>
                <a:cs typeface="Trebuchet MS"/>
              </a:rPr>
              <a:t>di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240" dirty="0">
                <a:latin typeface="Trebuchet MS"/>
                <a:cs typeface="Trebuchet MS"/>
              </a:rPr>
              <a:t>peso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85" dirty="0">
                <a:latin typeface="Trebuchet MS"/>
                <a:cs typeface="Trebuchet MS"/>
              </a:rPr>
              <a:t>e </a:t>
            </a:r>
            <a:r>
              <a:rPr sz="3600" spc="-1315" dirty="0">
                <a:latin typeface="Trebuchet MS"/>
                <a:cs typeface="Trebuchet MS"/>
              </a:rPr>
              <a:t> </a:t>
            </a:r>
            <a:r>
              <a:rPr sz="3600" spc="35" dirty="0" err="1">
                <a:latin typeface="Trebuchet MS"/>
                <a:cs typeface="Trebuchet MS"/>
              </a:rPr>
              <a:t>ridotte</a:t>
            </a:r>
            <a:r>
              <a:rPr sz="3600" spc="-185" dirty="0">
                <a:latin typeface="Trebuchet MS"/>
                <a:cs typeface="Trebuchet MS"/>
              </a:rPr>
              <a:t> </a:t>
            </a:r>
            <a:r>
              <a:rPr sz="3600" spc="75" dirty="0" err="1">
                <a:latin typeface="Trebuchet MS"/>
                <a:cs typeface="Trebuchet MS"/>
              </a:rPr>
              <a:t>comorbilità</a:t>
            </a:r>
            <a:endParaRPr sz="3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9684" y="5036169"/>
            <a:ext cx="4621166" cy="15350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900" spc="-5" dirty="0">
                <a:solidFill>
                  <a:srgbClr val="122441"/>
                </a:solidFill>
              </a:rPr>
              <a:t>   </a:t>
            </a:r>
            <a:r>
              <a:rPr sz="9900" spc="-5" dirty="0" err="1">
                <a:solidFill>
                  <a:srgbClr val="122441"/>
                </a:solidFill>
              </a:rPr>
              <a:t>Grazie</a:t>
            </a:r>
            <a:endParaRPr sz="9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6040" y="1269228"/>
            <a:ext cx="13256414" cy="462551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248851" y="6924489"/>
            <a:ext cx="887144" cy="889635"/>
          </a:xfrm>
          <a:custGeom>
            <a:avLst/>
            <a:gdLst/>
            <a:ahLst/>
            <a:cxnLst/>
            <a:rect l="l" t="t" r="r" b="b"/>
            <a:pathLst>
              <a:path w="993775" h="993775">
                <a:moveTo>
                  <a:pt x="357740" y="993440"/>
                </a:moveTo>
                <a:lnTo>
                  <a:pt x="357686" y="655690"/>
                </a:lnTo>
                <a:lnTo>
                  <a:pt x="0" y="655690"/>
                </a:lnTo>
                <a:lnTo>
                  <a:pt x="0" y="337792"/>
                </a:lnTo>
                <a:lnTo>
                  <a:pt x="357686" y="337792"/>
                </a:lnTo>
                <a:lnTo>
                  <a:pt x="357686" y="0"/>
                </a:lnTo>
                <a:lnTo>
                  <a:pt x="993440" y="496708"/>
                </a:lnTo>
                <a:lnTo>
                  <a:pt x="357740" y="993440"/>
                </a:lnTo>
                <a:close/>
              </a:path>
            </a:pathLst>
          </a:custGeom>
          <a:solidFill>
            <a:srgbClr val="6F2FA0">
              <a:alpha val="82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3978" y="0"/>
            <a:ext cx="12140991" cy="15392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855286" y="7623686"/>
            <a:ext cx="4041140" cy="3683635"/>
            <a:chOff x="15855286" y="7623686"/>
            <a:chExt cx="4041140" cy="36836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87363" y="7623686"/>
              <a:ext cx="3808784" cy="3683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55286" y="7921180"/>
              <a:ext cx="463336" cy="43192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731" y="1275889"/>
            <a:ext cx="3397230" cy="317136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64151" y="8456749"/>
            <a:ext cx="117797" cy="1177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64151" y="9249919"/>
            <a:ext cx="117797" cy="1177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64151" y="10836259"/>
            <a:ext cx="117797" cy="1177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18372" y="8638385"/>
            <a:ext cx="78531" cy="785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18372" y="9172401"/>
            <a:ext cx="78531" cy="785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318372" y="9973423"/>
            <a:ext cx="78531" cy="785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318372" y="10507438"/>
            <a:ext cx="78531" cy="7853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318372" y="10774446"/>
            <a:ext cx="78531" cy="7853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56565" y="1712689"/>
            <a:ext cx="2612390" cy="25450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204"/>
              </a:spcBef>
            </a:pPr>
            <a:r>
              <a:rPr sz="1700" spc="60" dirty="0" err="1">
                <a:latin typeface="Trebuchet MS"/>
                <a:cs typeface="Trebuchet MS"/>
              </a:rPr>
              <a:t>Nasce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come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primo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tempo </a:t>
            </a:r>
            <a:r>
              <a:rPr sz="1700" spc="-495" dirty="0">
                <a:latin typeface="Trebuchet MS"/>
                <a:cs typeface="Trebuchet MS"/>
              </a:rPr>
              <a:t> </a:t>
            </a:r>
            <a:r>
              <a:rPr sz="1700" spc="-5" dirty="0" err="1">
                <a:latin typeface="Trebuchet MS"/>
                <a:cs typeface="Trebuchet MS"/>
              </a:rPr>
              <a:t>della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30" dirty="0" err="1">
                <a:latin typeface="Trebuchet MS"/>
                <a:cs typeface="Trebuchet MS"/>
              </a:rPr>
              <a:t>diversione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5" dirty="0" err="1">
                <a:latin typeface="Trebuchet MS"/>
                <a:cs typeface="Trebuchet MS"/>
              </a:rPr>
              <a:t>biliopancreatica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con </a:t>
            </a:r>
            <a:r>
              <a:rPr sz="1700" spc="6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duodenal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switch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35" dirty="0">
                <a:latin typeface="Trebuchet MS"/>
                <a:cs typeface="Trebuchet MS"/>
              </a:rPr>
              <a:t>(BPD-DS)</a:t>
            </a:r>
            <a:endParaRPr sz="1700" dirty="0">
              <a:latin typeface="Trebuchet MS"/>
              <a:cs typeface="Trebuchet MS"/>
            </a:endParaRPr>
          </a:p>
          <a:p>
            <a:pPr marL="12700" marR="48260">
              <a:lnSpc>
                <a:spcPts val="1980"/>
              </a:lnSpc>
              <a:spcBef>
                <a:spcPts val="1975"/>
              </a:spcBef>
            </a:pPr>
            <a:r>
              <a:rPr sz="1700" spc="40" dirty="0">
                <a:latin typeface="Trebuchet MS"/>
                <a:cs typeface="Trebuchet MS"/>
              </a:rPr>
              <a:t>Nel </a:t>
            </a:r>
            <a:r>
              <a:rPr sz="1700" spc="15" dirty="0">
                <a:latin typeface="Trebuchet MS"/>
                <a:cs typeface="Trebuchet MS"/>
              </a:rPr>
              <a:t>2003, </a:t>
            </a:r>
            <a:r>
              <a:rPr sz="1700" spc="45" dirty="0">
                <a:latin typeface="Trebuchet MS"/>
                <a:cs typeface="Trebuchet MS"/>
              </a:rPr>
              <a:t>a </a:t>
            </a:r>
            <a:r>
              <a:rPr sz="1700" spc="5" dirty="0" err="1">
                <a:latin typeface="Trebuchet MS"/>
                <a:cs typeface="Trebuchet MS"/>
              </a:rPr>
              <a:t>partire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35" dirty="0" err="1">
                <a:latin typeface="Trebuchet MS"/>
                <a:cs typeface="Trebuchet MS"/>
              </a:rPr>
              <a:t>dall’idea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di </a:t>
            </a:r>
            <a:r>
              <a:rPr sz="1700" spc="40" dirty="0">
                <a:latin typeface="Trebuchet MS"/>
                <a:cs typeface="Trebuchet MS"/>
              </a:rPr>
              <a:t>Michael </a:t>
            </a:r>
            <a:r>
              <a:rPr sz="1700" spc="45" dirty="0">
                <a:latin typeface="Trebuchet MS"/>
                <a:cs typeface="Trebuchet MS"/>
              </a:rPr>
              <a:t> </a:t>
            </a:r>
            <a:r>
              <a:rPr sz="1700" spc="15" dirty="0" err="1">
                <a:latin typeface="Trebuchet MS"/>
                <a:cs typeface="Trebuchet MS"/>
              </a:rPr>
              <a:t>Gagner</a:t>
            </a:r>
            <a:r>
              <a:rPr sz="1700" spc="15" dirty="0">
                <a:latin typeface="Trebuchet MS"/>
                <a:cs typeface="Trebuchet MS"/>
              </a:rPr>
              <a:t>, </a:t>
            </a:r>
            <a:r>
              <a:rPr sz="1700" spc="25" dirty="0" err="1">
                <a:latin typeface="Trebuchet MS"/>
                <a:cs typeface="Trebuchet MS"/>
              </a:rPr>
              <a:t>si</a:t>
            </a:r>
            <a:r>
              <a:rPr sz="1700" spc="25" dirty="0">
                <a:latin typeface="Trebuchet MS"/>
                <a:cs typeface="Trebuchet MS"/>
              </a:rPr>
              <a:t> </a:t>
            </a:r>
            <a:r>
              <a:rPr sz="1700" spc="20" dirty="0" err="1">
                <a:latin typeface="Trebuchet MS"/>
                <a:cs typeface="Trebuchet MS"/>
              </a:rPr>
              <a:t>afferma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come </a:t>
            </a:r>
            <a:r>
              <a:rPr sz="1700" spc="-500" dirty="0">
                <a:latin typeface="Trebuchet MS"/>
                <a:cs typeface="Trebuchet MS"/>
              </a:rPr>
              <a:t> </a:t>
            </a:r>
            <a:r>
              <a:rPr sz="1700" spc="15" dirty="0" err="1">
                <a:latin typeface="Trebuchet MS"/>
                <a:cs typeface="Trebuchet MS"/>
              </a:rPr>
              <a:t>intervento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20" dirty="0" err="1">
                <a:latin typeface="Trebuchet MS"/>
                <a:cs typeface="Trebuchet MS"/>
              </a:rPr>
              <a:t>chirurgico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a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65" dirty="0" err="1">
                <a:latin typeface="Trebuchet MS"/>
                <a:cs typeface="Trebuchet MS"/>
              </a:rPr>
              <a:t>sé</a:t>
            </a:r>
            <a:r>
              <a:rPr sz="1700" spc="65" dirty="0">
                <a:latin typeface="Trebuchet MS"/>
                <a:cs typeface="Trebuchet MS"/>
              </a:rPr>
              <a:t> </a:t>
            </a:r>
            <a:r>
              <a:rPr sz="1700" spc="-49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p</a:t>
            </a:r>
            <a:r>
              <a:rPr sz="1700" spc="15" dirty="0">
                <a:latin typeface="Trebuchet MS"/>
                <a:cs typeface="Trebuchet MS"/>
              </a:rPr>
              <a:t>e</a:t>
            </a:r>
            <a:r>
              <a:rPr sz="1700" spc="30" dirty="0">
                <a:latin typeface="Trebuchet MS"/>
                <a:cs typeface="Trebuchet MS"/>
              </a:rPr>
              <a:t>r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-60" dirty="0" err="1">
                <a:latin typeface="Trebuchet MS"/>
                <a:cs typeface="Trebuchet MS"/>
              </a:rPr>
              <a:t>i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25" dirty="0" err="1">
                <a:latin typeface="Trebuchet MS"/>
                <a:cs typeface="Trebuchet MS"/>
              </a:rPr>
              <a:t>r</a:t>
            </a:r>
            <a:r>
              <a:rPr sz="1700" spc="-65" dirty="0" err="1">
                <a:latin typeface="Trebuchet MS"/>
                <a:cs typeface="Trebuchet MS"/>
              </a:rPr>
              <a:t>i</a:t>
            </a:r>
            <a:r>
              <a:rPr sz="1700" spc="110" dirty="0" err="1">
                <a:latin typeface="Trebuchet MS"/>
                <a:cs typeface="Trebuchet MS"/>
              </a:rPr>
              <a:t>s</a:t>
            </a:r>
            <a:r>
              <a:rPr sz="1700" spc="100" dirty="0" err="1">
                <a:latin typeface="Trebuchet MS"/>
                <a:cs typeface="Trebuchet MS"/>
              </a:rPr>
              <a:t>u</a:t>
            </a:r>
            <a:r>
              <a:rPr sz="1700" spc="-80" dirty="0" err="1">
                <a:latin typeface="Trebuchet MS"/>
                <a:cs typeface="Trebuchet MS"/>
              </a:rPr>
              <a:t>lt</a:t>
            </a:r>
            <a:r>
              <a:rPr sz="1700" spc="40" dirty="0" err="1">
                <a:latin typeface="Trebuchet MS"/>
                <a:cs typeface="Trebuchet MS"/>
              </a:rPr>
              <a:t>a</a:t>
            </a:r>
            <a:r>
              <a:rPr sz="1700" spc="-80" dirty="0" err="1">
                <a:latin typeface="Trebuchet MS"/>
                <a:cs typeface="Trebuchet MS"/>
              </a:rPr>
              <a:t>t</a:t>
            </a:r>
            <a:r>
              <a:rPr sz="1700" spc="-60" dirty="0" err="1">
                <a:latin typeface="Trebuchet MS"/>
                <a:cs typeface="Trebuchet MS"/>
              </a:rPr>
              <a:t>i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55" dirty="0" err="1">
                <a:latin typeface="Trebuchet MS"/>
                <a:cs typeface="Trebuchet MS"/>
              </a:rPr>
              <a:t>g</a:t>
            </a:r>
            <a:r>
              <a:rPr sz="1700" spc="40" dirty="0" err="1">
                <a:latin typeface="Trebuchet MS"/>
                <a:cs typeface="Trebuchet MS"/>
              </a:rPr>
              <a:t>a</a:t>
            </a:r>
            <a:r>
              <a:rPr sz="1700" spc="25" dirty="0" err="1">
                <a:latin typeface="Trebuchet MS"/>
                <a:cs typeface="Trebuchet MS"/>
              </a:rPr>
              <a:t>r</a:t>
            </a:r>
            <a:r>
              <a:rPr sz="1700" spc="40" dirty="0" err="1">
                <a:latin typeface="Trebuchet MS"/>
                <a:cs typeface="Trebuchet MS"/>
              </a:rPr>
              <a:t>a</a:t>
            </a:r>
            <a:r>
              <a:rPr sz="1700" spc="100" dirty="0" err="1">
                <a:latin typeface="Trebuchet MS"/>
                <a:cs typeface="Trebuchet MS"/>
              </a:rPr>
              <a:t>n</a:t>
            </a:r>
            <a:r>
              <a:rPr sz="1700" spc="-80" dirty="0" err="1">
                <a:latin typeface="Trebuchet MS"/>
                <a:cs typeface="Trebuchet MS"/>
              </a:rPr>
              <a:t>t</a:t>
            </a:r>
            <a:r>
              <a:rPr sz="1700" spc="-65" dirty="0" err="1">
                <a:latin typeface="Trebuchet MS"/>
                <a:cs typeface="Trebuchet MS"/>
              </a:rPr>
              <a:t>i</a:t>
            </a:r>
            <a:r>
              <a:rPr sz="1700" spc="-80" dirty="0" err="1">
                <a:latin typeface="Trebuchet MS"/>
                <a:cs typeface="Trebuchet MS"/>
              </a:rPr>
              <a:t>t</a:t>
            </a:r>
            <a:r>
              <a:rPr sz="1700" spc="-60" dirty="0" err="1">
                <a:latin typeface="Trebuchet MS"/>
                <a:cs typeface="Trebuchet MS"/>
              </a:rPr>
              <a:t>i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50908" y="6007012"/>
            <a:ext cx="7334884" cy="50897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150" dirty="0">
                <a:solidFill>
                  <a:srgbClr val="FF0000"/>
                </a:solidFill>
                <a:latin typeface="Trebuchet MS"/>
                <a:cs typeface="Trebuchet MS"/>
              </a:rPr>
              <a:t>FOOD</a:t>
            </a:r>
            <a:r>
              <a:rPr sz="26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160" dirty="0">
                <a:solidFill>
                  <a:srgbClr val="FF0000"/>
                </a:solidFill>
                <a:latin typeface="Trebuchet MS"/>
                <a:cs typeface="Trebuchet MS"/>
              </a:rPr>
              <a:t>LIMITING</a:t>
            </a:r>
            <a:r>
              <a:rPr sz="26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75" dirty="0">
                <a:solidFill>
                  <a:srgbClr val="FF0000"/>
                </a:solidFill>
                <a:latin typeface="Trebuchet MS"/>
                <a:cs typeface="Trebuchet MS"/>
              </a:rPr>
              <a:t>PROCEDURE:</a:t>
            </a:r>
            <a:r>
              <a:rPr sz="26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55" dirty="0" err="1">
                <a:solidFill>
                  <a:srgbClr val="0D090F"/>
                </a:solidFill>
                <a:latin typeface="Trebuchet MS"/>
                <a:cs typeface="Trebuchet MS"/>
              </a:rPr>
              <a:t>consiste</a:t>
            </a:r>
            <a:r>
              <a:rPr sz="2600" spc="-114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spc="35" dirty="0">
                <a:solidFill>
                  <a:srgbClr val="0D090F"/>
                </a:solidFill>
                <a:latin typeface="Trebuchet MS"/>
                <a:cs typeface="Trebuchet MS"/>
              </a:rPr>
              <a:t>in</a:t>
            </a:r>
            <a:endParaRPr sz="2600" dirty="0">
              <a:latin typeface="Trebuchet MS"/>
              <a:cs typeface="Trebuchet MS"/>
            </a:endParaRPr>
          </a:p>
          <a:p>
            <a:pPr marL="12700" marR="5080">
              <a:lnSpc>
                <a:spcPct val="101099"/>
              </a:lnSpc>
              <a:tabLst>
                <a:tab pos="758825" algn="l"/>
                <a:tab pos="2082164" algn="l"/>
                <a:tab pos="3533775" algn="l"/>
                <a:tab pos="4443730" algn="l"/>
                <a:tab pos="5918835" algn="l"/>
                <a:tab pos="6363335" algn="l"/>
                <a:tab pos="7238365" algn="l"/>
              </a:tabLst>
            </a:pPr>
            <a:r>
              <a:rPr sz="2600" spc="160" dirty="0" err="1">
                <a:solidFill>
                  <a:srgbClr val="0D090F"/>
                </a:solidFill>
                <a:latin typeface="Trebuchet MS"/>
                <a:cs typeface="Trebuchet MS"/>
              </a:rPr>
              <a:t>un</a:t>
            </a:r>
            <a:r>
              <a:rPr sz="2600" spc="70" dirty="0" err="1">
                <a:solidFill>
                  <a:srgbClr val="0D090F"/>
                </a:solidFill>
                <a:latin typeface="Trebuchet MS"/>
                <a:cs typeface="Trebuchet MS"/>
              </a:rPr>
              <a:t>a</a:t>
            </a:r>
            <a:r>
              <a:rPr sz="2600" dirty="0">
                <a:solidFill>
                  <a:srgbClr val="0D090F"/>
                </a:solidFill>
                <a:latin typeface="Trebuchet MS"/>
                <a:cs typeface="Trebuchet MS"/>
              </a:rPr>
              <a:t>	</a:t>
            </a:r>
            <a:r>
              <a:rPr sz="2600" spc="175" dirty="0" err="1">
                <a:solidFill>
                  <a:srgbClr val="0D090F"/>
                </a:solidFill>
                <a:latin typeface="Trebuchet MS"/>
                <a:cs typeface="Trebuchet MS"/>
              </a:rPr>
              <a:t>s</a:t>
            </a:r>
            <a:r>
              <a:rPr sz="2600" spc="30" dirty="0" err="1">
                <a:solidFill>
                  <a:srgbClr val="0D090F"/>
                </a:solidFill>
                <a:latin typeface="Trebuchet MS"/>
                <a:cs typeface="Trebuchet MS"/>
              </a:rPr>
              <a:t>e</a:t>
            </a:r>
            <a:r>
              <a:rPr sz="2600" spc="-25" dirty="0" err="1">
                <a:solidFill>
                  <a:srgbClr val="0D090F"/>
                </a:solidFill>
                <a:latin typeface="Trebuchet MS"/>
                <a:cs typeface="Trebuchet MS"/>
              </a:rPr>
              <a:t>z</a:t>
            </a:r>
            <a:r>
              <a:rPr sz="2600" spc="-95" dirty="0" err="1">
                <a:solidFill>
                  <a:srgbClr val="0D090F"/>
                </a:solidFill>
                <a:latin typeface="Trebuchet MS"/>
                <a:cs typeface="Trebuchet MS"/>
              </a:rPr>
              <a:t>i</a:t>
            </a:r>
            <a:r>
              <a:rPr sz="2600" spc="155" dirty="0" err="1">
                <a:solidFill>
                  <a:srgbClr val="0D090F"/>
                </a:solidFill>
                <a:latin typeface="Trebuchet MS"/>
                <a:cs typeface="Trebuchet MS"/>
              </a:rPr>
              <a:t>o</a:t>
            </a:r>
            <a:r>
              <a:rPr sz="2600" spc="160" dirty="0" err="1">
                <a:solidFill>
                  <a:srgbClr val="0D090F"/>
                </a:solidFill>
                <a:latin typeface="Trebuchet MS"/>
                <a:cs typeface="Trebuchet MS"/>
              </a:rPr>
              <a:t>n</a:t>
            </a:r>
            <a:r>
              <a:rPr sz="2600" spc="35" dirty="0" err="1">
                <a:solidFill>
                  <a:srgbClr val="0D090F"/>
                </a:solidFill>
                <a:latin typeface="Trebuchet MS"/>
                <a:cs typeface="Trebuchet MS"/>
              </a:rPr>
              <a:t>e</a:t>
            </a:r>
            <a:r>
              <a:rPr sz="2600" dirty="0">
                <a:solidFill>
                  <a:srgbClr val="0D090F"/>
                </a:solidFill>
                <a:latin typeface="Trebuchet MS"/>
                <a:cs typeface="Trebuchet MS"/>
              </a:rPr>
              <a:t>	</a:t>
            </a:r>
            <a:r>
              <a:rPr sz="2600" spc="15" dirty="0" err="1">
                <a:solidFill>
                  <a:srgbClr val="0D090F"/>
                </a:solidFill>
                <a:latin typeface="Trebuchet MS"/>
                <a:cs typeface="Trebuchet MS"/>
              </a:rPr>
              <a:t>v</a:t>
            </a:r>
            <a:r>
              <a:rPr sz="2600" spc="30" dirty="0" err="1">
                <a:solidFill>
                  <a:srgbClr val="0D090F"/>
                </a:solidFill>
                <a:latin typeface="Trebuchet MS"/>
                <a:cs typeface="Trebuchet MS"/>
              </a:rPr>
              <a:t>e</a:t>
            </a:r>
            <a:r>
              <a:rPr sz="2600" spc="40" dirty="0" err="1">
                <a:solidFill>
                  <a:srgbClr val="0D090F"/>
                </a:solidFill>
                <a:latin typeface="Trebuchet MS"/>
                <a:cs typeface="Trebuchet MS"/>
              </a:rPr>
              <a:t>r</a:t>
            </a:r>
            <a:r>
              <a:rPr sz="2600" spc="-114" dirty="0" err="1">
                <a:solidFill>
                  <a:srgbClr val="0D090F"/>
                </a:solidFill>
                <a:latin typeface="Trebuchet MS"/>
                <a:cs typeface="Trebuchet MS"/>
              </a:rPr>
              <a:t>t</a:t>
            </a:r>
            <a:r>
              <a:rPr sz="2600" spc="-95" dirty="0" err="1">
                <a:solidFill>
                  <a:srgbClr val="0D090F"/>
                </a:solidFill>
                <a:latin typeface="Trebuchet MS"/>
                <a:cs typeface="Trebuchet MS"/>
              </a:rPr>
              <a:t>i</a:t>
            </a:r>
            <a:r>
              <a:rPr sz="2600" spc="-55" dirty="0" err="1">
                <a:solidFill>
                  <a:srgbClr val="0D090F"/>
                </a:solidFill>
                <a:latin typeface="Trebuchet MS"/>
                <a:cs typeface="Trebuchet MS"/>
              </a:rPr>
              <a:t>c</a:t>
            </a:r>
            <a:r>
              <a:rPr sz="2600" spc="65" dirty="0" err="1">
                <a:solidFill>
                  <a:srgbClr val="0D090F"/>
                </a:solidFill>
                <a:latin typeface="Trebuchet MS"/>
                <a:cs typeface="Trebuchet MS"/>
              </a:rPr>
              <a:t>a</a:t>
            </a:r>
            <a:r>
              <a:rPr sz="2600" spc="-120" dirty="0" err="1">
                <a:solidFill>
                  <a:srgbClr val="0D090F"/>
                </a:solidFill>
                <a:latin typeface="Trebuchet MS"/>
                <a:cs typeface="Trebuchet MS"/>
              </a:rPr>
              <a:t>l</a:t>
            </a:r>
            <a:r>
              <a:rPr sz="2600" spc="35" dirty="0" err="1">
                <a:solidFill>
                  <a:srgbClr val="0D090F"/>
                </a:solidFill>
                <a:latin typeface="Trebuchet MS"/>
                <a:cs typeface="Trebuchet MS"/>
              </a:rPr>
              <a:t>e</a:t>
            </a:r>
            <a:r>
              <a:rPr sz="2600" dirty="0">
                <a:solidFill>
                  <a:srgbClr val="0D090F"/>
                </a:solidFill>
                <a:latin typeface="Trebuchet MS"/>
                <a:cs typeface="Trebuchet MS"/>
              </a:rPr>
              <a:t>	</a:t>
            </a:r>
            <a:r>
              <a:rPr sz="2600" spc="130" dirty="0" err="1">
                <a:solidFill>
                  <a:srgbClr val="0D090F"/>
                </a:solidFill>
                <a:latin typeface="Trebuchet MS"/>
                <a:cs typeface="Trebuchet MS"/>
              </a:rPr>
              <a:t>d</a:t>
            </a:r>
            <a:r>
              <a:rPr sz="2600" spc="30" dirty="0" err="1">
                <a:solidFill>
                  <a:srgbClr val="0D090F"/>
                </a:solidFill>
                <a:latin typeface="Trebuchet MS"/>
                <a:cs typeface="Trebuchet MS"/>
              </a:rPr>
              <a:t>e</a:t>
            </a:r>
            <a:r>
              <a:rPr sz="2600" spc="-120" dirty="0" err="1">
                <a:solidFill>
                  <a:srgbClr val="0D090F"/>
                </a:solidFill>
                <a:latin typeface="Trebuchet MS"/>
                <a:cs typeface="Trebuchet MS"/>
              </a:rPr>
              <a:t>ll</a:t>
            </a:r>
            <a:r>
              <a:rPr sz="2600" spc="160" dirty="0" err="1">
                <a:solidFill>
                  <a:srgbClr val="0D090F"/>
                </a:solidFill>
                <a:latin typeface="Trebuchet MS"/>
                <a:cs typeface="Trebuchet MS"/>
              </a:rPr>
              <a:t>o</a:t>
            </a:r>
            <a:r>
              <a:rPr sz="2600" dirty="0">
                <a:solidFill>
                  <a:srgbClr val="0D090F"/>
                </a:solidFill>
                <a:latin typeface="Trebuchet MS"/>
                <a:cs typeface="Trebuchet MS"/>
              </a:rPr>
              <a:t>	</a:t>
            </a:r>
            <a:r>
              <a:rPr sz="2600" spc="175" dirty="0" err="1">
                <a:solidFill>
                  <a:srgbClr val="0D090F"/>
                </a:solidFill>
                <a:latin typeface="Trebuchet MS"/>
                <a:cs typeface="Trebuchet MS"/>
              </a:rPr>
              <a:t>s</a:t>
            </a:r>
            <a:r>
              <a:rPr sz="2600" spc="-114" dirty="0" err="1">
                <a:solidFill>
                  <a:srgbClr val="0D090F"/>
                </a:solidFill>
                <a:latin typeface="Trebuchet MS"/>
                <a:cs typeface="Trebuchet MS"/>
              </a:rPr>
              <a:t>t</a:t>
            </a:r>
            <a:r>
              <a:rPr sz="2600" spc="155" dirty="0" err="1">
                <a:solidFill>
                  <a:srgbClr val="0D090F"/>
                </a:solidFill>
                <a:latin typeface="Trebuchet MS"/>
                <a:cs typeface="Trebuchet MS"/>
              </a:rPr>
              <a:t>o</a:t>
            </a:r>
            <a:r>
              <a:rPr sz="2600" spc="235" dirty="0" err="1">
                <a:solidFill>
                  <a:srgbClr val="0D090F"/>
                </a:solidFill>
                <a:latin typeface="Trebuchet MS"/>
                <a:cs typeface="Trebuchet MS"/>
              </a:rPr>
              <a:t>m</a:t>
            </a:r>
            <a:r>
              <a:rPr sz="2600" spc="65" dirty="0" err="1">
                <a:solidFill>
                  <a:srgbClr val="0D090F"/>
                </a:solidFill>
                <a:latin typeface="Trebuchet MS"/>
                <a:cs typeface="Trebuchet MS"/>
              </a:rPr>
              <a:t>a</a:t>
            </a:r>
            <a:r>
              <a:rPr sz="2600" spc="-55" dirty="0" err="1">
                <a:solidFill>
                  <a:srgbClr val="0D090F"/>
                </a:solidFill>
                <a:latin typeface="Trebuchet MS"/>
                <a:cs typeface="Trebuchet MS"/>
              </a:rPr>
              <a:t>c</a:t>
            </a:r>
            <a:r>
              <a:rPr sz="2600" spc="160" dirty="0" err="1">
                <a:solidFill>
                  <a:srgbClr val="0D090F"/>
                </a:solidFill>
                <a:latin typeface="Trebuchet MS"/>
                <a:cs typeface="Trebuchet MS"/>
              </a:rPr>
              <a:t>o</a:t>
            </a:r>
            <a:r>
              <a:rPr sz="2600" dirty="0">
                <a:solidFill>
                  <a:srgbClr val="0D090F"/>
                </a:solidFill>
                <a:latin typeface="Trebuchet MS"/>
                <a:cs typeface="Trebuchet MS"/>
              </a:rPr>
              <a:t>	</a:t>
            </a:r>
            <a:r>
              <a:rPr sz="2600" spc="130" dirty="0">
                <a:solidFill>
                  <a:srgbClr val="0D090F"/>
                </a:solidFill>
                <a:latin typeface="Trebuchet MS"/>
                <a:cs typeface="Trebuchet MS"/>
              </a:rPr>
              <a:t>d</a:t>
            </a:r>
            <a:r>
              <a:rPr sz="2600" spc="-90" dirty="0">
                <a:solidFill>
                  <a:srgbClr val="0D090F"/>
                </a:solidFill>
                <a:latin typeface="Trebuchet MS"/>
                <a:cs typeface="Trebuchet MS"/>
              </a:rPr>
              <a:t>i</a:t>
            </a:r>
            <a:r>
              <a:rPr sz="2600" dirty="0">
                <a:solidFill>
                  <a:srgbClr val="0D090F"/>
                </a:solidFill>
                <a:latin typeface="Trebuchet MS"/>
                <a:cs typeface="Trebuchet MS"/>
              </a:rPr>
              <a:t>	</a:t>
            </a:r>
            <a:r>
              <a:rPr sz="2600" spc="-55" dirty="0">
                <a:solidFill>
                  <a:srgbClr val="0D090F"/>
                </a:solidFill>
                <a:latin typeface="Trebuchet MS"/>
                <a:cs typeface="Trebuchet MS"/>
              </a:rPr>
              <a:t>c</a:t>
            </a:r>
            <a:r>
              <a:rPr sz="2600" spc="-95" dirty="0">
                <a:solidFill>
                  <a:srgbClr val="0D090F"/>
                </a:solidFill>
                <a:latin typeface="Trebuchet MS"/>
                <a:cs typeface="Trebuchet MS"/>
              </a:rPr>
              <a:t>i</a:t>
            </a:r>
            <a:r>
              <a:rPr sz="2600" spc="40" dirty="0">
                <a:solidFill>
                  <a:srgbClr val="0D090F"/>
                </a:solidFill>
                <a:latin typeface="Trebuchet MS"/>
                <a:cs typeface="Trebuchet MS"/>
              </a:rPr>
              <a:t>r</a:t>
            </a:r>
            <a:r>
              <a:rPr sz="2600" spc="-55" dirty="0">
                <a:solidFill>
                  <a:srgbClr val="0D090F"/>
                </a:solidFill>
                <a:latin typeface="Trebuchet MS"/>
                <a:cs typeface="Trebuchet MS"/>
              </a:rPr>
              <a:t>c</a:t>
            </a:r>
            <a:r>
              <a:rPr sz="2600" spc="70" dirty="0">
                <a:solidFill>
                  <a:srgbClr val="0D090F"/>
                </a:solidFill>
                <a:latin typeface="Trebuchet MS"/>
                <a:cs typeface="Trebuchet MS"/>
              </a:rPr>
              <a:t>a</a:t>
            </a:r>
            <a:r>
              <a:rPr sz="2600" dirty="0">
                <a:solidFill>
                  <a:srgbClr val="0D090F"/>
                </a:solidFill>
                <a:latin typeface="Trebuchet MS"/>
                <a:cs typeface="Trebuchet MS"/>
              </a:rPr>
              <a:t>	</a:t>
            </a:r>
            <a:r>
              <a:rPr sz="2600" spc="-95" dirty="0" err="1">
                <a:solidFill>
                  <a:srgbClr val="0D090F"/>
                </a:solidFill>
                <a:latin typeface="Trebuchet MS"/>
                <a:cs typeface="Trebuchet MS"/>
              </a:rPr>
              <a:t>i</a:t>
            </a:r>
            <a:r>
              <a:rPr sz="2600" spc="-95" dirty="0">
                <a:solidFill>
                  <a:srgbClr val="0D090F"/>
                </a:solidFill>
                <a:latin typeface="Trebuchet MS"/>
                <a:cs typeface="Trebuchet MS"/>
              </a:rPr>
              <a:t>  </a:t>
            </a:r>
            <a:r>
              <a:rPr sz="2600" spc="-120" dirty="0">
                <a:solidFill>
                  <a:srgbClr val="0D090F"/>
                </a:solidFill>
                <a:latin typeface="Trebuchet MS"/>
                <a:cs typeface="Trebuchet MS"/>
              </a:rPr>
              <a:t>2/3.</a:t>
            </a: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25"/>
              </a:spcBef>
            </a:pPr>
            <a:r>
              <a:rPr sz="2600" spc="50" dirty="0">
                <a:solidFill>
                  <a:srgbClr val="0D090F"/>
                </a:solidFill>
                <a:latin typeface="Trebuchet MS"/>
                <a:cs typeface="Trebuchet MS"/>
              </a:rPr>
              <a:t>La</a:t>
            </a:r>
            <a:r>
              <a:rPr sz="2600" spc="-125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b="1" spc="85" dirty="0" err="1">
                <a:solidFill>
                  <a:srgbClr val="0D090F"/>
                </a:solidFill>
                <a:latin typeface="Trebuchet MS"/>
                <a:cs typeface="Trebuchet MS"/>
              </a:rPr>
              <a:t>perdita</a:t>
            </a:r>
            <a:r>
              <a:rPr sz="2600" b="1" spc="-120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b="1" spc="70" dirty="0">
                <a:solidFill>
                  <a:srgbClr val="0D090F"/>
                </a:solidFill>
                <a:latin typeface="Trebuchet MS"/>
                <a:cs typeface="Trebuchet MS"/>
              </a:rPr>
              <a:t>di</a:t>
            </a:r>
            <a:r>
              <a:rPr sz="2600" b="1" spc="-120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b="1" spc="110" dirty="0">
                <a:solidFill>
                  <a:srgbClr val="0D090F"/>
                </a:solidFill>
                <a:latin typeface="Trebuchet MS"/>
                <a:cs typeface="Trebuchet MS"/>
              </a:rPr>
              <a:t>peso</a:t>
            </a:r>
            <a:r>
              <a:rPr sz="2600" b="1" spc="-120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spc="35" dirty="0" err="1">
                <a:solidFill>
                  <a:srgbClr val="0D090F"/>
                </a:solidFill>
                <a:latin typeface="Trebuchet MS"/>
                <a:cs typeface="Trebuchet MS"/>
              </a:rPr>
              <a:t>è</a:t>
            </a:r>
            <a:r>
              <a:rPr sz="2600" spc="-120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spc="20" dirty="0" err="1">
                <a:solidFill>
                  <a:srgbClr val="0D090F"/>
                </a:solidFill>
                <a:latin typeface="Trebuchet MS"/>
                <a:cs typeface="Trebuchet MS"/>
              </a:rPr>
              <a:t>garantita</a:t>
            </a:r>
            <a:r>
              <a:rPr sz="2600" spc="-120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0D090F"/>
                </a:solidFill>
                <a:latin typeface="Trebuchet MS"/>
                <a:cs typeface="Trebuchet MS"/>
              </a:rPr>
              <a:t>da:</a:t>
            </a:r>
            <a:endParaRPr lang="it-IT"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25"/>
              </a:spcBef>
            </a:pPr>
            <a:r>
              <a:rPr sz="2600" b="1" spc="155" dirty="0">
                <a:solidFill>
                  <a:srgbClr val="FF0000"/>
                </a:solidFill>
                <a:latin typeface="Trebuchet MS"/>
                <a:cs typeface="Trebuchet MS"/>
              </a:rPr>
              <a:t>RIDUZIONE </a:t>
            </a:r>
            <a:r>
              <a:rPr sz="2600" b="1" spc="65" dirty="0">
                <a:solidFill>
                  <a:srgbClr val="FF0000"/>
                </a:solidFill>
                <a:latin typeface="Trebuchet MS"/>
                <a:cs typeface="Trebuchet MS"/>
              </a:rPr>
              <a:t>DELL’INTROITO </a:t>
            </a:r>
            <a:r>
              <a:rPr sz="2600" b="1" spc="120" dirty="0">
                <a:solidFill>
                  <a:srgbClr val="FF0000"/>
                </a:solidFill>
                <a:latin typeface="Trebuchet MS"/>
                <a:cs typeface="Trebuchet MS"/>
              </a:rPr>
              <a:t>CALORICO </a:t>
            </a:r>
            <a:endParaRPr lang="it-IT" sz="2600" b="1" spc="12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25"/>
              </a:spcBef>
            </a:pPr>
            <a:r>
              <a:rPr sz="2600" b="1" spc="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165" dirty="0">
                <a:solidFill>
                  <a:srgbClr val="FF0000"/>
                </a:solidFill>
                <a:latin typeface="Trebuchet MS"/>
                <a:cs typeface="Trebuchet MS"/>
              </a:rPr>
              <a:t>RIDUZIONE</a:t>
            </a:r>
            <a:r>
              <a:rPr sz="26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30" dirty="0">
                <a:solidFill>
                  <a:srgbClr val="FF0000"/>
                </a:solidFill>
                <a:latin typeface="Trebuchet MS"/>
                <a:cs typeface="Trebuchet MS"/>
              </a:rPr>
              <a:t>DELL’APPETITO</a:t>
            </a:r>
            <a:r>
              <a:rPr sz="26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95" dirty="0">
                <a:solidFill>
                  <a:srgbClr val="0D090F"/>
                </a:solidFill>
                <a:latin typeface="Trebuchet MS"/>
                <a:cs typeface="Trebuchet MS"/>
              </a:rPr>
              <a:t>(</a:t>
            </a:r>
            <a:r>
              <a:rPr sz="2600" b="1" spc="95" dirty="0" err="1">
                <a:solidFill>
                  <a:srgbClr val="0D090F"/>
                </a:solidFill>
                <a:latin typeface="Trebuchet MS"/>
                <a:cs typeface="Trebuchet MS"/>
              </a:rPr>
              <a:t>Diminuzione</a:t>
            </a:r>
            <a:endParaRPr sz="2600" dirty="0">
              <a:latin typeface="Trebuchet MS"/>
              <a:cs typeface="Trebuchet MS"/>
            </a:endParaRPr>
          </a:p>
          <a:p>
            <a:pPr marL="12700" marR="4184650">
              <a:lnSpc>
                <a:spcPct val="200199"/>
              </a:lnSpc>
            </a:pPr>
            <a:r>
              <a:rPr sz="2600" b="1" spc="235" dirty="0">
                <a:solidFill>
                  <a:srgbClr val="0D090F"/>
                </a:solidFill>
                <a:latin typeface="Trebuchet MS"/>
                <a:cs typeface="Trebuchet MS"/>
              </a:rPr>
              <a:t>ORMONE</a:t>
            </a:r>
            <a:r>
              <a:rPr sz="2600" b="1" spc="-175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b="1" spc="95" dirty="0">
                <a:solidFill>
                  <a:srgbClr val="0D090F"/>
                </a:solidFill>
                <a:latin typeface="Trebuchet MS"/>
                <a:cs typeface="Trebuchet MS"/>
              </a:rPr>
              <a:t>GRELINA) </a:t>
            </a:r>
            <a:r>
              <a:rPr sz="2600" b="1" spc="-770" dirty="0">
                <a:solidFill>
                  <a:srgbClr val="0D090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SAZIETA’</a:t>
            </a:r>
            <a:r>
              <a:rPr sz="26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70" dirty="0">
                <a:solidFill>
                  <a:srgbClr val="FF0000"/>
                </a:solidFill>
                <a:latin typeface="Trebuchet MS"/>
                <a:cs typeface="Trebuchet MS"/>
              </a:rPr>
              <a:t>PRECOCE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38028" y="6282381"/>
            <a:ext cx="3824604" cy="420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85035" algn="l"/>
              </a:tabLst>
            </a:pPr>
            <a:r>
              <a:rPr sz="2600" spc="10" dirty="0" err="1">
                <a:solidFill>
                  <a:srgbClr val="0E093A"/>
                </a:solidFill>
                <a:latin typeface="Trebuchet MS"/>
                <a:cs typeface="Trebuchet MS"/>
              </a:rPr>
              <a:t>Particolare</a:t>
            </a:r>
            <a:r>
              <a:rPr sz="2600" spc="10" dirty="0">
                <a:solidFill>
                  <a:srgbClr val="0E093A"/>
                </a:solidFill>
                <a:latin typeface="Trebuchet MS"/>
                <a:cs typeface="Trebuchet MS"/>
              </a:rPr>
              <a:t>	</a:t>
            </a:r>
            <a:r>
              <a:rPr sz="2600" spc="25" dirty="0" err="1">
                <a:solidFill>
                  <a:srgbClr val="0E093A"/>
                </a:solidFill>
                <a:latin typeface="Trebuchet MS"/>
                <a:cs typeface="Trebuchet MS"/>
              </a:rPr>
              <a:t>attenzione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38028" y="6714304"/>
            <a:ext cx="3038475" cy="420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45" dirty="0" err="1">
                <a:solidFill>
                  <a:srgbClr val="0E093A"/>
                </a:solidFill>
                <a:latin typeface="Trebuchet MS"/>
                <a:cs typeface="Trebuchet MS"/>
              </a:rPr>
              <a:t>va</a:t>
            </a:r>
            <a:r>
              <a:rPr sz="2600" spc="-135" dirty="0">
                <a:solidFill>
                  <a:srgbClr val="0E093A"/>
                </a:solidFill>
                <a:latin typeface="Trebuchet MS"/>
                <a:cs typeface="Trebuchet MS"/>
              </a:rPr>
              <a:t> </a:t>
            </a:r>
            <a:r>
              <a:rPr sz="2600" spc="-40" dirty="0" err="1">
                <a:solidFill>
                  <a:srgbClr val="0E093A"/>
                </a:solidFill>
                <a:latin typeface="Trebuchet MS"/>
                <a:cs typeface="Trebuchet MS"/>
              </a:rPr>
              <a:t>fatta</a:t>
            </a:r>
            <a:r>
              <a:rPr sz="2600" spc="-130" dirty="0">
                <a:solidFill>
                  <a:srgbClr val="0E093A"/>
                </a:solidFill>
                <a:latin typeface="Trebuchet MS"/>
                <a:cs typeface="Trebuchet MS"/>
              </a:rPr>
              <a:t> </a:t>
            </a:r>
            <a:r>
              <a:rPr sz="2600" spc="-25" dirty="0" err="1">
                <a:solidFill>
                  <a:srgbClr val="0E093A"/>
                </a:solidFill>
                <a:latin typeface="Trebuchet MS"/>
                <a:cs typeface="Trebuchet MS"/>
              </a:rPr>
              <a:t>alla</a:t>
            </a:r>
            <a:r>
              <a:rPr sz="2600" spc="-125" dirty="0">
                <a:solidFill>
                  <a:srgbClr val="0E093A"/>
                </a:solidFill>
                <a:latin typeface="Trebuchet MS"/>
                <a:cs typeface="Trebuchet MS"/>
              </a:rPr>
              <a:t> </a:t>
            </a:r>
            <a:r>
              <a:rPr sz="2600" b="1" spc="105" dirty="0" err="1">
                <a:solidFill>
                  <a:srgbClr val="0E093A"/>
                </a:solidFill>
                <a:latin typeface="Trebuchet MS"/>
                <a:cs typeface="Trebuchet MS"/>
              </a:rPr>
              <a:t>qualità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223554" y="7109256"/>
            <a:ext cx="3418204" cy="8896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600" spc="-10" dirty="0" err="1">
                <a:solidFill>
                  <a:srgbClr val="0E093A"/>
                </a:solidFill>
                <a:latin typeface="Trebuchet MS"/>
                <a:cs typeface="Trebuchet MS"/>
              </a:rPr>
              <a:t>dell’alimentazione</a:t>
            </a:r>
            <a:r>
              <a:rPr sz="2600" spc="-120" dirty="0">
                <a:solidFill>
                  <a:srgbClr val="0E093A"/>
                </a:solidFill>
                <a:latin typeface="Trebuchet MS"/>
                <a:cs typeface="Trebuchet MS"/>
              </a:rPr>
              <a:t> </a:t>
            </a:r>
            <a:r>
              <a:rPr sz="2600" spc="35" dirty="0">
                <a:solidFill>
                  <a:srgbClr val="0E093A"/>
                </a:solidFill>
                <a:latin typeface="Trebuchet MS"/>
                <a:cs typeface="Trebuchet MS"/>
              </a:rPr>
              <a:t>e</a:t>
            </a:r>
            <a:r>
              <a:rPr sz="2600" spc="-120" dirty="0">
                <a:solidFill>
                  <a:srgbClr val="0E093A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0E093A"/>
                </a:solidFill>
                <a:latin typeface="Trebuchet MS"/>
                <a:cs typeface="Trebuchet MS"/>
              </a:rPr>
              <a:t>al</a:t>
            </a: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600" b="1" spc="140" dirty="0" err="1">
                <a:solidFill>
                  <a:srgbClr val="0E093A"/>
                </a:solidFill>
                <a:latin typeface="Trebuchet MS"/>
                <a:cs typeface="Trebuchet MS"/>
              </a:rPr>
              <a:t>numero</a:t>
            </a:r>
            <a:r>
              <a:rPr sz="2600" b="1" spc="-135" dirty="0">
                <a:solidFill>
                  <a:srgbClr val="0E093A"/>
                </a:solidFill>
                <a:latin typeface="Trebuchet MS"/>
                <a:cs typeface="Trebuchet MS"/>
              </a:rPr>
              <a:t> </a:t>
            </a:r>
            <a:r>
              <a:rPr sz="2600" b="1" spc="55" dirty="0" err="1">
                <a:solidFill>
                  <a:srgbClr val="0E093A"/>
                </a:solidFill>
                <a:latin typeface="Trebuchet MS"/>
                <a:cs typeface="Trebuchet MS"/>
              </a:rPr>
              <a:t>dei</a:t>
            </a:r>
            <a:r>
              <a:rPr sz="2600" b="1" spc="-135" dirty="0">
                <a:solidFill>
                  <a:srgbClr val="0E093A"/>
                </a:solidFill>
                <a:latin typeface="Trebuchet MS"/>
                <a:cs typeface="Trebuchet MS"/>
              </a:rPr>
              <a:t> </a:t>
            </a:r>
            <a:r>
              <a:rPr sz="2600" b="1" spc="55" dirty="0" err="1">
                <a:solidFill>
                  <a:srgbClr val="0E093A"/>
                </a:solidFill>
                <a:latin typeface="Trebuchet MS"/>
                <a:cs typeface="Trebuchet MS"/>
              </a:rPr>
              <a:t>pasti</a:t>
            </a:r>
            <a:r>
              <a:rPr sz="2600" b="1" spc="55" dirty="0">
                <a:solidFill>
                  <a:srgbClr val="0E093A"/>
                </a:solidFill>
                <a:latin typeface="Trebuchet MS"/>
                <a:cs typeface="Trebuchet MS"/>
              </a:rPr>
              <a:t>.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635074" y="394227"/>
            <a:ext cx="744474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10" dirty="0">
                <a:solidFill>
                  <a:srgbClr val="1D1D1D"/>
                </a:solidFill>
                <a:latin typeface="Tahoma"/>
                <a:cs typeface="Tahoma"/>
              </a:rPr>
              <a:t>LA</a:t>
            </a:r>
            <a:r>
              <a:rPr sz="4400" spc="-1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1D1D1D"/>
                </a:solidFill>
                <a:latin typeface="Tahoma"/>
                <a:cs typeface="Tahoma"/>
              </a:rPr>
              <a:t>SLEEVE</a:t>
            </a:r>
            <a:r>
              <a:rPr sz="4400" spc="-15" dirty="0">
                <a:solidFill>
                  <a:srgbClr val="1D1D1D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1D1D1D"/>
                </a:solidFill>
                <a:latin typeface="Tahoma"/>
                <a:cs typeface="Tahoma"/>
              </a:rPr>
              <a:t>GASTRECTOMY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132902" y="8235835"/>
            <a:ext cx="3654425" cy="269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b="1" spc="35" dirty="0" err="1">
                <a:solidFill>
                  <a:srgbClr val="FFFFFF"/>
                </a:solidFill>
                <a:latin typeface="Trebuchet MS"/>
                <a:cs typeface="Trebuchet MS"/>
              </a:rPr>
              <a:t>Risultati</a:t>
            </a:r>
            <a:r>
              <a:rPr sz="1750" b="1" spc="3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750" dirty="0">
              <a:latin typeface="Trebuchet MS"/>
              <a:cs typeface="Trebuchet MS"/>
            </a:endParaRPr>
          </a:p>
          <a:p>
            <a:pPr marL="12700" marR="379730" indent="374650">
              <a:lnSpc>
                <a:spcPct val="100000"/>
              </a:lnSpc>
            </a:pPr>
            <a:r>
              <a:rPr sz="1750" b="1" spc="120" dirty="0">
                <a:solidFill>
                  <a:srgbClr val="FFFFFF"/>
                </a:solidFill>
                <a:latin typeface="Trebuchet MS"/>
                <a:cs typeface="Trebuchet MS"/>
              </a:rPr>
              <a:t>%EWL</a:t>
            </a:r>
            <a:r>
              <a:rPr sz="175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75" dirty="0">
                <a:solidFill>
                  <a:srgbClr val="FFFFFF"/>
                </a:solidFill>
                <a:latin typeface="Trebuchet MS"/>
                <a:cs typeface="Trebuchet MS"/>
              </a:rPr>
              <a:t>medio</a:t>
            </a:r>
            <a:r>
              <a:rPr sz="175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35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75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Trebuchet MS"/>
                <a:cs typeface="Trebuchet MS"/>
              </a:rPr>
              <a:t>61.5%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11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5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750" b="1" spc="-5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100" dirty="0">
                <a:solidFill>
                  <a:srgbClr val="FFFFFF"/>
                </a:solidFill>
                <a:latin typeface="Trebuchet MS"/>
                <a:cs typeface="Trebuchet MS"/>
              </a:rPr>
              <a:t>anno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20" dirty="0" err="1">
                <a:solidFill>
                  <a:srgbClr val="FFFFFF"/>
                </a:solidFill>
                <a:latin typeface="Trebuchet MS"/>
                <a:cs typeface="Trebuchet MS"/>
              </a:rPr>
              <a:t>dall’intervento</a:t>
            </a:r>
            <a:r>
              <a:rPr sz="1750" b="1" spc="2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1750" dirty="0">
              <a:latin typeface="Trebuchet MS"/>
              <a:cs typeface="Trebuchet MS"/>
            </a:endParaRPr>
          </a:p>
          <a:p>
            <a:pPr marL="12700" marR="5080" indent="374650">
              <a:lnSpc>
                <a:spcPct val="100000"/>
              </a:lnSpc>
              <a:spcBef>
                <a:spcPts val="5"/>
              </a:spcBef>
            </a:pPr>
            <a:r>
              <a:rPr sz="1750" b="1" spc="20" dirty="0">
                <a:solidFill>
                  <a:srgbClr val="FFFFFF"/>
                </a:solidFill>
                <a:latin typeface="Trebuchet MS"/>
                <a:cs typeface="Trebuchet MS"/>
              </a:rPr>
              <a:t>76.9%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35" dirty="0" err="1">
                <a:solidFill>
                  <a:srgbClr val="FFFFFF"/>
                </a:solidFill>
                <a:latin typeface="Trebuchet MS"/>
                <a:cs typeface="Trebuchet MS"/>
              </a:rPr>
              <a:t>pazienti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40" dirty="0" err="1">
                <a:solidFill>
                  <a:srgbClr val="FFFFFF"/>
                </a:solidFill>
                <a:latin typeface="Trebuchet MS"/>
                <a:cs typeface="Trebuchet MS"/>
              </a:rPr>
              <a:t>risoluzione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35" dirty="0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sz="1750" b="1" spc="-5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150" dirty="0">
                <a:solidFill>
                  <a:srgbClr val="FFFFFF"/>
                </a:solidFill>
                <a:latin typeface="Trebuchet MS"/>
                <a:cs typeface="Trebuchet MS"/>
              </a:rPr>
              <a:t>DM2</a:t>
            </a:r>
            <a:endParaRPr sz="1750" dirty="0">
              <a:latin typeface="Trebuchet MS"/>
              <a:cs typeface="Trebuchet MS"/>
            </a:endParaRPr>
          </a:p>
          <a:p>
            <a:pPr marL="12700" marR="495300">
              <a:lnSpc>
                <a:spcPct val="100000"/>
              </a:lnSpc>
              <a:spcBef>
                <a:spcPts val="5"/>
              </a:spcBef>
            </a:pPr>
            <a:r>
              <a:rPr sz="1750" b="1" spc="30" dirty="0" err="1">
                <a:solidFill>
                  <a:srgbClr val="FFFFFF"/>
                </a:solidFill>
                <a:latin typeface="Trebuchet MS"/>
                <a:cs typeface="Trebuchet MS"/>
              </a:rPr>
              <a:t>Complicanze</a:t>
            </a:r>
            <a:r>
              <a:rPr sz="1750" b="1" spc="30" dirty="0">
                <a:solidFill>
                  <a:srgbClr val="FFFFFF"/>
                </a:solidFill>
                <a:latin typeface="Trebuchet MS"/>
                <a:cs typeface="Trebuchet MS"/>
              </a:rPr>
              <a:t>: </a:t>
            </a:r>
            <a:r>
              <a:rPr sz="175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80" dirty="0" err="1">
                <a:solidFill>
                  <a:srgbClr val="FFFFFF"/>
                </a:solidFill>
                <a:latin typeface="Trebuchet MS"/>
                <a:cs typeface="Trebuchet MS"/>
              </a:rPr>
              <a:t>Sanguinamenti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65" dirty="0" err="1">
                <a:solidFill>
                  <a:srgbClr val="FFFFFF"/>
                </a:solidFill>
                <a:latin typeface="Trebuchet MS"/>
                <a:cs typeface="Trebuchet MS"/>
              </a:rPr>
              <a:t>dalla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50" dirty="0" err="1">
                <a:solidFill>
                  <a:srgbClr val="FFFFFF"/>
                </a:solidFill>
                <a:latin typeface="Trebuchet MS"/>
                <a:cs typeface="Trebuchet MS"/>
              </a:rPr>
              <a:t>linea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40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1750" b="1" spc="-5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85" dirty="0" err="1">
                <a:solidFill>
                  <a:srgbClr val="FFFFFF"/>
                </a:solidFill>
                <a:latin typeface="Trebuchet MS"/>
                <a:cs typeface="Trebuchet MS"/>
              </a:rPr>
              <a:t>sutura</a:t>
            </a:r>
            <a:endParaRPr sz="17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750" b="1" spc="40" dirty="0" err="1">
                <a:solidFill>
                  <a:srgbClr val="FFFFFF"/>
                </a:solidFill>
                <a:latin typeface="Trebuchet MS"/>
                <a:cs typeface="Trebuchet MS"/>
              </a:rPr>
              <a:t>Fistola</a:t>
            </a:r>
            <a:endParaRPr sz="17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50" b="1" spc="60" dirty="0" err="1">
                <a:solidFill>
                  <a:srgbClr val="FFFFFF"/>
                </a:solidFill>
                <a:latin typeface="Trebuchet MS"/>
                <a:cs typeface="Trebuchet MS"/>
              </a:rPr>
              <a:t>Stenosi</a:t>
            </a:r>
            <a:r>
              <a:rPr sz="175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55" dirty="0">
                <a:solidFill>
                  <a:srgbClr val="FFFFFF"/>
                </a:solidFill>
                <a:latin typeface="Trebuchet MS"/>
                <a:cs typeface="Trebuchet MS"/>
              </a:rPr>
              <a:t>medio-</a:t>
            </a:r>
            <a:r>
              <a:rPr sz="1750" b="1" spc="55" dirty="0" err="1">
                <a:solidFill>
                  <a:srgbClr val="FFFFFF"/>
                </a:solidFill>
                <a:latin typeface="Trebuchet MS"/>
                <a:cs typeface="Trebuchet MS"/>
              </a:rPr>
              <a:t>gastriche</a:t>
            </a:r>
            <a:endParaRPr sz="1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6670" y="57053"/>
            <a:ext cx="14135735" cy="9940290"/>
            <a:chOff x="2816670" y="57053"/>
            <a:chExt cx="14135735" cy="9940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6670" y="1476394"/>
              <a:ext cx="14135694" cy="85206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2504" y="57053"/>
              <a:ext cx="12140991" cy="15392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18854" y="2509955"/>
            <a:ext cx="100965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latin typeface="Calibri"/>
                <a:cs typeface="Calibri"/>
              </a:rPr>
              <a:t>Sample</a:t>
            </a:r>
            <a:r>
              <a:rPr sz="1450" b="1" spc="-60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food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7020" y="8014034"/>
            <a:ext cx="109855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5" dirty="0">
                <a:latin typeface="Calibri"/>
                <a:cs typeface="Calibri"/>
              </a:rPr>
              <a:t>Food</a:t>
            </a:r>
            <a:r>
              <a:rPr sz="1450" b="1" spc="-35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to</a:t>
            </a:r>
            <a:r>
              <a:rPr sz="1450" b="1" spc="-30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avoid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1406" y="1458716"/>
            <a:ext cx="1163320" cy="701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9400" marR="5080" indent="-267335">
              <a:lnSpc>
                <a:spcPct val="152800"/>
              </a:lnSpc>
              <a:spcBef>
                <a:spcPts val="90"/>
              </a:spcBef>
            </a:pPr>
            <a:r>
              <a:rPr sz="1450" b="1" spc="15" dirty="0" err="1">
                <a:latin typeface="Calibri"/>
                <a:cs typeface="Calibri"/>
              </a:rPr>
              <a:t>Lenght</a:t>
            </a:r>
            <a:r>
              <a:rPr sz="1450" b="1" spc="-35" dirty="0">
                <a:latin typeface="Calibri"/>
                <a:cs typeface="Calibri"/>
              </a:rPr>
              <a:t> </a:t>
            </a:r>
            <a:r>
              <a:rPr sz="1450" b="1" spc="10" dirty="0">
                <a:latin typeface="Calibri"/>
                <a:cs typeface="Calibri"/>
              </a:rPr>
              <a:t>of</a:t>
            </a:r>
            <a:r>
              <a:rPr sz="1450" b="1" spc="-35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time </a:t>
            </a:r>
            <a:r>
              <a:rPr sz="1450" b="1" spc="-310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Texture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0906" y="7699506"/>
            <a:ext cx="1219200" cy="1093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0800"/>
              </a:lnSpc>
              <a:spcBef>
                <a:spcPts val="90"/>
              </a:spcBef>
              <a:buChar char="-"/>
              <a:tabLst>
                <a:tab pos="605155" algn="l"/>
                <a:tab pos="605790" algn="l"/>
              </a:tabLst>
            </a:pPr>
            <a:r>
              <a:rPr sz="1450" spc="45" dirty="0">
                <a:latin typeface="Calibri"/>
                <a:cs typeface="Calibri"/>
              </a:rPr>
              <a:t>Viscou</a:t>
            </a:r>
            <a:r>
              <a:rPr sz="1450" spc="5" dirty="0">
                <a:latin typeface="Calibri"/>
                <a:cs typeface="Calibri"/>
              </a:rPr>
              <a:t>s  </a:t>
            </a:r>
            <a:r>
              <a:rPr sz="1450" spc="35" dirty="0">
                <a:latin typeface="Calibri"/>
                <a:cs typeface="Calibri"/>
              </a:rPr>
              <a:t>fluids </a:t>
            </a:r>
            <a:r>
              <a:rPr sz="1450" spc="10" dirty="0">
                <a:latin typeface="Calibri"/>
                <a:cs typeface="Calibri"/>
              </a:rPr>
              <a:t>- </a:t>
            </a:r>
            <a:r>
              <a:rPr sz="1450" spc="40" dirty="0">
                <a:latin typeface="Calibri"/>
                <a:cs typeface="Calibri"/>
              </a:rPr>
              <a:t>Lumpy 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liquids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-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35" dirty="0" err="1">
                <a:latin typeface="Calibri"/>
                <a:cs typeface="Calibri"/>
              </a:rPr>
              <a:t>Alcool</a:t>
            </a:r>
            <a:endParaRPr sz="1450" dirty="0">
              <a:latin typeface="Calibri"/>
              <a:cs typeface="Calibri"/>
            </a:endParaRPr>
          </a:p>
          <a:p>
            <a:pPr marL="112395" indent="-100330" algn="just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0" dirty="0">
                <a:latin typeface="Calibri"/>
                <a:cs typeface="Calibri"/>
              </a:rPr>
              <a:t>Frizzy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drinks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0906" y="1458716"/>
            <a:ext cx="1856739" cy="2373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201420">
              <a:lnSpc>
                <a:spcPct val="152800"/>
              </a:lnSpc>
              <a:spcBef>
                <a:spcPts val="90"/>
              </a:spcBef>
            </a:pPr>
            <a:r>
              <a:rPr sz="1450" b="1" spc="15" dirty="0">
                <a:latin typeface="Calibri"/>
                <a:cs typeface="Calibri"/>
              </a:rPr>
              <a:t>2</a:t>
            </a:r>
            <a:r>
              <a:rPr sz="1450" b="1" spc="-75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weeks </a:t>
            </a:r>
            <a:r>
              <a:rPr sz="1450" b="1" spc="-315" dirty="0">
                <a:latin typeface="Calibri"/>
                <a:cs typeface="Calibri"/>
              </a:rPr>
              <a:t> </a:t>
            </a:r>
            <a:r>
              <a:rPr sz="1450" b="1" spc="10" dirty="0">
                <a:latin typeface="Calibri"/>
                <a:cs typeface="Calibri"/>
              </a:rPr>
              <a:t>Liquid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919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Water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Vegetables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clear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broth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Reduced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fat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milk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Soy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milk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0" dirty="0">
                <a:latin typeface="Calibri"/>
                <a:cs typeface="Calibri"/>
              </a:rPr>
              <a:t>Lactose-free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milk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Decaf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or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herbal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tea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2369" y="1458716"/>
            <a:ext cx="3046095" cy="290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4285" marR="1176655" indent="-37465">
              <a:lnSpc>
                <a:spcPct val="152800"/>
              </a:lnSpc>
              <a:spcBef>
                <a:spcPts val="90"/>
              </a:spcBef>
            </a:pPr>
            <a:r>
              <a:rPr sz="1450" b="1" spc="15" dirty="0">
                <a:latin typeface="Calibri"/>
                <a:cs typeface="Calibri"/>
              </a:rPr>
              <a:t>2</a:t>
            </a:r>
            <a:r>
              <a:rPr sz="1450" b="1" spc="-75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weeks </a:t>
            </a:r>
            <a:r>
              <a:rPr sz="1450" b="1" spc="-315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Pureed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919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Pureed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lean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beef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Pureed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lean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pork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Pureed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chicken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or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turkey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Pureed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fish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(or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baby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food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meats)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Pureed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fruits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vegetables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Scrambled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egg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Low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calorie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yogurt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(no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chunks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of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fruit)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Mashed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potatoes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2369" y="7699506"/>
            <a:ext cx="6015990" cy="82676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12395" indent="-100330">
              <a:lnSpc>
                <a:spcPct val="100000"/>
              </a:lnSpc>
              <a:spcBef>
                <a:spcPts val="45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Tough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meats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-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Tough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meats</a:t>
            </a:r>
            <a:endParaRPr sz="1450" dirty="0"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buChar char="-"/>
              <a:tabLst>
                <a:tab pos="116205" algn="l"/>
              </a:tabLst>
            </a:pPr>
            <a:r>
              <a:rPr sz="1450" spc="20" dirty="0">
                <a:latin typeface="Calibri"/>
                <a:cs typeface="Calibri"/>
              </a:rPr>
              <a:t>Fibrous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vegetables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and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vegetables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with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-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Fibrous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vegetables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and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vegetables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thick </a:t>
            </a:r>
            <a:r>
              <a:rPr sz="1450" spc="20" dirty="0" err="1">
                <a:latin typeface="Calibri"/>
                <a:cs typeface="Calibri"/>
              </a:rPr>
              <a:t>skinswith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thick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skins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95453" y="1458716"/>
            <a:ext cx="2790190" cy="3709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37310">
              <a:lnSpc>
                <a:spcPct val="152800"/>
              </a:lnSpc>
              <a:spcBef>
                <a:spcPts val="90"/>
              </a:spcBef>
            </a:pPr>
            <a:r>
              <a:rPr sz="1450" b="1" spc="15" dirty="0">
                <a:latin typeface="Calibri"/>
                <a:cs typeface="Calibri"/>
              </a:rPr>
              <a:t>From</a:t>
            </a:r>
            <a:r>
              <a:rPr sz="1450" b="1" spc="-15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2</a:t>
            </a:r>
            <a:r>
              <a:rPr sz="1450" b="1" spc="-10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to</a:t>
            </a:r>
            <a:r>
              <a:rPr sz="1450" b="1" spc="-10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4</a:t>
            </a:r>
            <a:r>
              <a:rPr sz="1450" b="1" spc="-15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weeks </a:t>
            </a:r>
            <a:r>
              <a:rPr sz="1450" b="1" spc="-310" dirty="0">
                <a:latin typeface="Calibri"/>
                <a:cs typeface="Calibri"/>
              </a:rPr>
              <a:t> </a:t>
            </a:r>
            <a:r>
              <a:rPr sz="1450" b="1" spc="10" dirty="0">
                <a:latin typeface="Calibri"/>
                <a:cs typeface="Calibri"/>
              </a:rPr>
              <a:t>Soft</a:t>
            </a:r>
            <a:r>
              <a:rPr sz="1450" b="1" dirty="0">
                <a:latin typeface="Calibri"/>
                <a:cs typeface="Calibri"/>
              </a:rPr>
              <a:t> </a:t>
            </a:r>
            <a:r>
              <a:rPr sz="1450" b="1" spc="10" dirty="0">
                <a:latin typeface="Calibri"/>
                <a:cs typeface="Calibri"/>
              </a:rPr>
              <a:t>solid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919"/>
              </a:spcBef>
              <a:buChar char="-"/>
              <a:tabLst>
                <a:tab pos="113030" algn="l"/>
              </a:tabLst>
            </a:pPr>
            <a:r>
              <a:rPr sz="1450" spc="10" dirty="0">
                <a:latin typeface="Calibri"/>
                <a:cs typeface="Calibri"/>
              </a:rPr>
              <a:t>Soft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cooked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meats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Chopped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lean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meats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Lean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ground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beef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or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turkey</a:t>
            </a:r>
            <a:endParaRPr sz="1450" dirty="0">
              <a:latin typeface="Calibri"/>
              <a:cs typeface="Calibri"/>
            </a:endParaRPr>
          </a:p>
          <a:p>
            <a:pPr marL="12700" marR="54610">
              <a:lnSpc>
                <a:spcPct val="120800"/>
              </a:lnSpc>
              <a:buChar char="-"/>
              <a:tabLst>
                <a:tab pos="113030" algn="l"/>
              </a:tabLst>
            </a:pPr>
            <a:r>
              <a:rPr sz="1450" spc="10" dirty="0">
                <a:latin typeface="Calibri"/>
                <a:cs typeface="Calibri"/>
              </a:rPr>
              <a:t>Deli-sliced turkey, breast, chicken,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20" dirty="0">
                <a:latin typeface="Calibri"/>
                <a:cs typeface="Calibri"/>
              </a:rPr>
              <a:t>ham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Scrambled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egg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Tuna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fish,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salmon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or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white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fish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Low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fat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cheese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Mashed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or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well-cooked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vegetables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Cold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cereals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soaked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in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milk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Canned</a:t>
            </a:r>
            <a:r>
              <a:rPr sz="1450" spc="-2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fruits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45049" y="7740343"/>
            <a:ext cx="5778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50" spc="10" dirty="0">
                <a:latin typeface="Calibri"/>
                <a:cs typeface="Calibri"/>
              </a:rPr>
              <a:t>-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23648" y="7740343"/>
            <a:ext cx="855344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35" dirty="0">
                <a:latin typeface="Calibri"/>
                <a:cs typeface="Calibri"/>
              </a:rPr>
              <a:t>Untoasted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32349" y="7966514"/>
            <a:ext cx="1546225" cy="1360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90"/>
              </a:spcBef>
              <a:tabLst>
                <a:tab pos="767080" algn="l"/>
                <a:tab pos="1041400" algn="l"/>
              </a:tabLst>
            </a:pPr>
            <a:r>
              <a:rPr sz="1450" spc="40" dirty="0">
                <a:latin typeface="Calibri"/>
                <a:cs typeface="Calibri"/>
              </a:rPr>
              <a:t>bread</a:t>
            </a:r>
            <a:r>
              <a:rPr sz="1450" spc="10" dirty="0">
                <a:latin typeface="Calibri"/>
                <a:cs typeface="Calibri"/>
              </a:rPr>
              <a:t>s</a:t>
            </a:r>
            <a:r>
              <a:rPr sz="1450" dirty="0">
                <a:latin typeface="Calibri"/>
                <a:cs typeface="Calibri"/>
              </a:rPr>
              <a:t>	</a:t>
            </a:r>
            <a:r>
              <a:rPr sz="1450" spc="10" dirty="0">
                <a:latin typeface="Calibri"/>
                <a:cs typeface="Calibri"/>
              </a:rPr>
              <a:t>-</a:t>
            </a:r>
            <a:r>
              <a:rPr sz="1450" dirty="0">
                <a:latin typeface="Calibri"/>
                <a:cs typeface="Calibri"/>
              </a:rPr>
              <a:t>	</a:t>
            </a:r>
            <a:r>
              <a:rPr sz="1450" spc="40" dirty="0">
                <a:latin typeface="Calibri"/>
                <a:cs typeface="Calibri"/>
              </a:rPr>
              <a:t>Toug</a:t>
            </a:r>
            <a:r>
              <a:rPr sz="1450" spc="10" dirty="0">
                <a:latin typeface="Calibri"/>
                <a:cs typeface="Calibri"/>
              </a:rPr>
              <a:t>h  </a:t>
            </a:r>
            <a:r>
              <a:rPr sz="1450" spc="35" dirty="0">
                <a:latin typeface="Calibri"/>
                <a:cs typeface="Calibri"/>
              </a:rPr>
              <a:t>meats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0" dirty="0">
                <a:latin typeface="Calibri"/>
                <a:cs typeface="Calibri"/>
              </a:rPr>
              <a:t>Fruit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with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skins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0" dirty="0">
                <a:latin typeface="Calibri"/>
                <a:cs typeface="Calibri"/>
              </a:rPr>
              <a:t>Fibrous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450" spc="10" dirty="0">
                <a:latin typeface="Calibri"/>
                <a:cs typeface="Calibri"/>
              </a:rPr>
              <a:t>vegetables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32349" y="1458716"/>
            <a:ext cx="2581910" cy="3175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9625" marR="744220" indent="-15875">
              <a:lnSpc>
                <a:spcPct val="152800"/>
              </a:lnSpc>
              <a:spcBef>
                <a:spcPts val="90"/>
              </a:spcBef>
            </a:pPr>
            <a:r>
              <a:rPr sz="1450" b="1" spc="15" dirty="0">
                <a:latin typeface="Calibri"/>
                <a:cs typeface="Calibri"/>
              </a:rPr>
              <a:t>Maintenance  Regular</a:t>
            </a:r>
            <a:r>
              <a:rPr sz="1450" b="1" spc="-60" dirty="0">
                <a:latin typeface="Calibri"/>
                <a:cs typeface="Calibri"/>
              </a:rPr>
              <a:t> </a:t>
            </a:r>
            <a:r>
              <a:rPr sz="1450" b="1" spc="15" dirty="0">
                <a:latin typeface="Calibri"/>
                <a:cs typeface="Calibri"/>
              </a:rPr>
              <a:t>food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50" spc="15" dirty="0">
                <a:latin typeface="Calibri"/>
                <a:cs typeface="Calibri"/>
              </a:rPr>
              <a:t>-Toasted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breads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Low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fat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crackers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Well-cooked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pasta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Tender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chicken,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turkey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fish</a:t>
            </a:r>
            <a:endParaRPr sz="1450" dirty="0">
              <a:latin typeface="Calibri"/>
              <a:cs typeface="Calibri"/>
            </a:endParaRPr>
          </a:p>
          <a:p>
            <a:pPr marL="113664" indent="-101600">
              <a:lnSpc>
                <a:spcPct val="100000"/>
              </a:lnSpc>
              <a:spcBef>
                <a:spcPts val="360"/>
              </a:spcBef>
              <a:buChar char="-"/>
              <a:tabLst>
                <a:tab pos="114300" algn="l"/>
              </a:tabLst>
            </a:pPr>
            <a:r>
              <a:rPr sz="1450" spc="15" dirty="0">
                <a:latin typeface="Calibri"/>
                <a:cs typeface="Calibri"/>
              </a:rPr>
              <a:t>Egg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5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Legumes</a:t>
            </a:r>
            <a:endParaRPr sz="1450" dirty="0"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Raw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cooked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vegetables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and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fruits</a:t>
            </a:r>
            <a:endParaRPr sz="1450" dirty="0">
              <a:latin typeface="Calibri"/>
              <a:cs typeface="Calibri"/>
            </a:endParaRPr>
          </a:p>
          <a:p>
            <a:pPr marL="112395" indent="-100330">
              <a:lnSpc>
                <a:spcPct val="100000"/>
              </a:lnSpc>
              <a:spcBef>
                <a:spcPts val="360"/>
              </a:spcBef>
              <a:buChar char="-"/>
              <a:tabLst>
                <a:tab pos="113030" algn="l"/>
              </a:tabLst>
            </a:pPr>
            <a:r>
              <a:rPr sz="1450" spc="15" dirty="0">
                <a:latin typeface="Calibri"/>
                <a:cs typeface="Calibri"/>
              </a:rPr>
              <a:t>Lean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red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meat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010423" y="445752"/>
            <a:ext cx="603885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45" dirty="0">
                <a:solidFill>
                  <a:srgbClr val="000000"/>
                </a:solidFill>
                <a:latin typeface="Tahoma"/>
                <a:cs typeface="Tahoma"/>
              </a:rPr>
              <a:t>DIETA</a:t>
            </a:r>
            <a:r>
              <a:rPr sz="4400" spc="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45" dirty="0">
                <a:solidFill>
                  <a:srgbClr val="000000"/>
                </a:solidFill>
                <a:latin typeface="Tahoma"/>
                <a:cs typeface="Tahoma"/>
              </a:rPr>
              <a:t>SEQUENZIALE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8968" y="10135823"/>
            <a:ext cx="16271240" cy="8362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600" spc="75" dirty="0">
                <a:latin typeface="Trebuchet MS"/>
                <a:cs typeface="Trebuchet MS"/>
              </a:rPr>
              <a:t>La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b="1" spc="120" dirty="0" err="1">
                <a:solidFill>
                  <a:srgbClr val="FF0000"/>
                </a:solidFill>
                <a:latin typeface="Trebuchet MS"/>
                <a:cs typeface="Trebuchet MS"/>
              </a:rPr>
              <a:t>lenta</a:t>
            </a:r>
            <a:r>
              <a:rPr sz="2600" b="1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125" dirty="0" err="1">
                <a:solidFill>
                  <a:srgbClr val="FF0000"/>
                </a:solidFill>
                <a:latin typeface="Trebuchet MS"/>
                <a:cs typeface="Trebuchet MS"/>
              </a:rPr>
              <a:t>progressione</a:t>
            </a:r>
            <a:r>
              <a:rPr sz="2600" b="1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è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90" dirty="0" err="1">
                <a:latin typeface="Trebuchet MS"/>
                <a:cs typeface="Trebuchet MS"/>
              </a:rPr>
              <a:t>raccomandata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5" dirty="0" err="1">
                <a:latin typeface="Trebuchet MS"/>
                <a:cs typeface="Trebuchet MS"/>
              </a:rPr>
              <a:t>alla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luce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20" dirty="0" err="1">
                <a:latin typeface="Trebuchet MS"/>
                <a:cs typeface="Trebuchet MS"/>
              </a:rPr>
              <a:t>della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100" dirty="0" err="1">
                <a:latin typeface="Trebuchet MS"/>
                <a:cs typeface="Trebuchet MS"/>
              </a:rPr>
              <a:t>lunga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b="1" spc="100" dirty="0" err="1">
                <a:latin typeface="Trebuchet MS"/>
                <a:cs typeface="Trebuchet MS"/>
              </a:rPr>
              <a:t>linea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90" dirty="0">
                <a:latin typeface="Trebuchet MS"/>
                <a:cs typeface="Trebuchet MS"/>
              </a:rPr>
              <a:t>di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160" dirty="0" err="1">
                <a:latin typeface="Trebuchet MS"/>
                <a:cs typeface="Trebuchet MS"/>
              </a:rPr>
              <a:t>sutura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spc="60" dirty="0">
                <a:latin typeface="Trebuchet MS"/>
                <a:cs typeface="Trebuchet MS"/>
              </a:rPr>
              <a:t>e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b="1" spc="95" dirty="0">
                <a:latin typeface="Trebuchet MS"/>
                <a:cs typeface="Trebuchet MS"/>
              </a:rPr>
              <a:t>per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90" dirty="0" err="1">
                <a:latin typeface="Trebuchet MS"/>
                <a:cs typeface="Trebuchet MS"/>
              </a:rPr>
              <a:t>prevenire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120" dirty="0">
                <a:latin typeface="Trebuchet MS"/>
                <a:cs typeface="Trebuchet MS"/>
              </a:rPr>
              <a:t>la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114" dirty="0">
                <a:latin typeface="Trebuchet MS"/>
                <a:cs typeface="Trebuchet MS"/>
              </a:rPr>
              <a:t>nausea.</a:t>
            </a:r>
            <a:endParaRPr sz="2600" dirty="0">
              <a:latin typeface="Trebuchet MS"/>
              <a:cs typeface="Trebuchet MS"/>
            </a:endParaRPr>
          </a:p>
          <a:p>
            <a:pPr marR="92075" algn="ctr">
              <a:lnSpc>
                <a:spcPct val="100000"/>
              </a:lnSpc>
              <a:spcBef>
                <a:spcPts val="95"/>
              </a:spcBef>
            </a:pPr>
            <a:r>
              <a:rPr sz="2600" spc="114" dirty="0">
                <a:latin typeface="Trebuchet MS"/>
                <a:cs typeface="Trebuchet MS"/>
              </a:rPr>
              <a:t>Durante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le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95" dirty="0">
                <a:latin typeface="Trebuchet MS"/>
                <a:cs typeface="Trebuchet MS"/>
              </a:rPr>
              <a:t>prime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fasi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è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85" dirty="0" err="1">
                <a:latin typeface="Trebuchet MS"/>
                <a:cs typeface="Trebuchet MS"/>
              </a:rPr>
              <a:t>necessaria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160" dirty="0" err="1">
                <a:latin typeface="Trebuchet MS"/>
                <a:cs typeface="Trebuchet MS"/>
              </a:rPr>
              <a:t>una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b="1" spc="125" dirty="0" err="1">
                <a:solidFill>
                  <a:srgbClr val="FF0000"/>
                </a:solidFill>
                <a:latin typeface="Trebuchet MS"/>
                <a:cs typeface="Trebuchet MS"/>
              </a:rPr>
              <a:t>supplementazione</a:t>
            </a:r>
            <a:r>
              <a:rPr sz="2600" b="1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65" dirty="0" err="1">
                <a:solidFill>
                  <a:srgbClr val="FF0000"/>
                </a:solidFill>
                <a:latin typeface="Trebuchet MS"/>
                <a:cs typeface="Trebuchet MS"/>
              </a:rPr>
              <a:t>proteica</a:t>
            </a:r>
            <a:r>
              <a:rPr sz="2600" b="1" spc="65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5063" y="2762374"/>
            <a:ext cx="4829695" cy="49946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2504" y="360342"/>
            <a:ext cx="12140991" cy="15392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8541" y="3778330"/>
            <a:ext cx="141356" cy="1413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8541" y="3228608"/>
            <a:ext cx="141356" cy="1413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8541" y="4328051"/>
            <a:ext cx="141356" cy="14135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991154" y="8119339"/>
            <a:ext cx="1011555" cy="1011555"/>
          </a:xfrm>
          <a:custGeom>
            <a:avLst/>
            <a:gdLst/>
            <a:ahLst/>
            <a:cxnLst/>
            <a:rect l="l" t="t" r="r" b="b"/>
            <a:pathLst>
              <a:path w="1011554" h="1011554">
                <a:moveTo>
                  <a:pt x="667412" y="364071"/>
                </a:moveTo>
                <a:lnTo>
                  <a:pt x="343757" y="364071"/>
                </a:lnTo>
                <a:lnTo>
                  <a:pt x="343757" y="0"/>
                </a:lnTo>
                <a:lnTo>
                  <a:pt x="667412" y="0"/>
                </a:lnTo>
                <a:lnTo>
                  <a:pt x="667412" y="364071"/>
                </a:lnTo>
                <a:close/>
              </a:path>
              <a:path w="1011554" h="1011554">
                <a:moveTo>
                  <a:pt x="505637" y="1011170"/>
                </a:moveTo>
                <a:lnTo>
                  <a:pt x="0" y="364071"/>
                </a:lnTo>
                <a:lnTo>
                  <a:pt x="1011170" y="364071"/>
                </a:lnTo>
                <a:lnTo>
                  <a:pt x="505637" y="1011170"/>
                </a:lnTo>
                <a:close/>
              </a:path>
            </a:pathLst>
          </a:custGeom>
          <a:solidFill>
            <a:srgbClr val="6F2F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06347" y="748130"/>
            <a:ext cx="773239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SUPPORTO</a:t>
            </a:r>
            <a:r>
              <a:rPr sz="440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NUTRIZIONALE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8155" y="1836389"/>
            <a:ext cx="17421225" cy="9412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570085">
              <a:lnSpc>
                <a:spcPct val="116399"/>
              </a:lnSpc>
              <a:spcBef>
                <a:spcPts val="90"/>
              </a:spcBef>
            </a:pPr>
            <a:r>
              <a:rPr sz="3100" spc="-60" dirty="0">
                <a:latin typeface="Trebuchet MS"/>
                <a:cs typeface="Trebuchet MS"/>
              </a:rPr>
              <a:t>Il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30" dirty="0" err="1">
                <a:latin typeface="Trebuchet MS"/>
                <a:cs typeface="Trebuchet MS"/>
              </a:rPr>
              <a:t>Ruolo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20" dirty="0" err="1">
                <a:latin typeface="Trebuchet MS"/>
                <a:cs typeface="Trebuchet MS"/>
              </a:rPr>
              <a:t>della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20" dirty="0" err="1">
                <a:latin typeface="Trebuchet MS"/>
                <a:cs typeface="Trebuchet MS"/>
              </a:rPr>
              <a:t>dietista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5" dirty="0" err="1">
                <a:latin typeface="Trebuchet MS"/>
                <a:cs typeface="Trebuchet MS"/>
              </a:rPr>
              <a:t>nelle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prime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35" dirty="0" err="1">
                <a:latin typeface="Trebuchet MS"/>
                <a:cs typeface="Trebuchet MS"/>
              </a:rPr>
              <a:t>fasi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post- </a:t>
            </a:r>
            <a:r>
              <a:rPr sz="3100" spc="75" dirty="0" err="1">
                <a:latin typeface="Trebuchet MS"/>
                <a:cs typeface="Trebuchet MS"/>
              </a:rPr>
              <a:t>operatorie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65" dirty="0" err="1">
                <a:latin typeface="Trebuchet MS"/>
                <a:cs typeface="Trebuchet MS"/>
              </a:rPr>
              <a:t>è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b="1" spc="90" dirty="0" err="1">
                <a:latin typeface="Trebuchet MS"/>
                <a:cs typeface="Trebuchet MS"/>
              </a:rPr>
              <a:t>valutare</a:t>
            </a:r>
            <a:r>
              <a:rPr sz="3100" spc="90" dirty="0">
                <a:latin typeface="Trebuchet MS"/>
                <a:cs typeface="Trebuchet MS"/>
              </a:rPr>
              <a:t>:</a:t>
            </a:r>
            <a:endParaRPr sz="3100" dirty="0">
              <a:latin typeface="Trebuchet MS"/>
              <a:cs typeface="Trebuchet MS"/>
            </a:endParaRPr>
          </a:p>
          <a:p>
            <a:pPr marL="632460">
              <a:lnSpc>
                <a:spcPct val="100000"/>
              </a:lnSpc>
              <a:spcBef>
                <a:spcPts val="610"/>
              </a:spcBef>
            </a:pPr>
            <a:r>
              <a:rPr sz="3100" spc="-95" dirty="0" err="1">
                <a:latin typeface="Trebuchet MS"/>
                <a:cs typeface="Trebuchet MS"/>
              </a:rPr>
              <a:t>i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b="1" spc="170" dirty="0" err="1">
                <a:solidFill>
                  <a:srgbClr val="FF0000"/>
                </a:solidFill>
                <a:latin typeface="Trebuchet MS"/>
                <a:cs typeface="Trebuchet MS"/>
              </a:rPr>
              <a:t>sintomi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05" dirty="0" err="1">
                <a:solidFill>
                  <a:srgbClr val="FF0000"/>
                </a:solidFill>
                <a:latin typeface="Trebuchet MS"/>
                <a:cs typeface="Trebuchet MS"/>
              </a:rPr>
              <a:t>nutrizionali</a:t>
            </a:r>
            <a:r>
              <a:rPr sz="31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la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b="1" spc="110" dirty="0" err="1">
                <a:solidFill>
                  <a:srgbClr val="FF0000"/>
                </a:solidFill>
                <a:latin typeface="Trebuchet MS"/>
                <a:cs typeface="Trebuchet MS"/>
              </a:rPr>
              <a:t>tolleranza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30" dirty="0">
                <a:solidFill>
                  <a:srgbClr val="FF0000"/>
                </a:solidFill>
                <a:latin typeface="Trebuchet MS"/>
                <a:cs typeface="Trebuchet MS"/>
              </a:rPr>
              <a:t>ai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dirty="0" err="1">
                <a:solidFill>
                  <a:srgbClr val="FF0000"/>
                </a:solidFill>
                <a:latin typeface="Trebuchet MS"/>
                <a:cs typeface="Trebuchet MS"/>
              </a:rPr>
              <a:t>cibi</a:t>
            </a:r>
            <a:r>
              <a:rPr sz="3100" b="1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endParaRPr sz="3100" dirty="0">
              <a:latin typeface="Trebuchet MS"/>
              <a:cs typeface="Trebuchet MS"/>
            </a:endParaRPr>
          </a:p>
          <a:p>
            <a:pPr marL="632460">
              <a:lnSpc>
                <a:spcPct val="100000"/>
              </a:lnSpc>
              <a:spcBef>
                <a:spcPts val="605"/>
              </a:spcBef>
              <a:tabLst>
                <a:tab pos="1160780" algn="l"/>
              </a:tabLst>
            </a:pPr>
            <a:r>
              <a:rPr sz="3100" spc="-10" dirty="0">
                <a:latin typeface="Trebuchet MS"/>
                <a:cs typeface="Trebuchet MS"/>
              </a:rPr>
              <a:t>la	</a:t>
            </a:r>
            <a:r>
              <a:rPr sz="3100" b="1" spc="125" dirty="0" err="1">
                <a:solidFill>
                  <a:srgbClr val="FF0000"/>
                </a:solidFill>
                <a:latin typeface="Trebuchet MS"/>
                <a:cs typeface="Trebuchet MS"/>
              </a:rPr>
              <a:t>perdita</a:t>
            </a:r>
            <a:r>
              <a:rPr sz="31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0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31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75" dirty="0">
                <a:solidFill>
                  <a:srgbClr val="FF0000"/>
                </a:solidFill>
                <a:latin typeface="Trebuchet MS"/>
                <a:cs typeface="Trebuchet MS"/>
              </a:rPr>
              <a:t>peso</a:t>
            </a:r>
            <a:r>
              <a:rPr sz="3100" b="1" spc="75" dirty="0">
                <a:latin typeface="Trebuchet MS"/>
                <a:cs typeface="Trebuchet MS"/>
              </a:rPr>
              <a:t>;</a:t>
            </a:r>
            <a:endParaRPr sz="3100" dirty="0">
              <a:latin typeface="Trebuchet MS"/>
              <a:cs typeface="Trebuchet MS"/>
            </a:endParaRPr>
          </a:p>
          <a:p>
            <a:pPr marL="12700" marR="5370830" indent="674370">
              <a:lnSpc>
                <a:spcPts val="4330"/>
              </a:lnSpc>
              <a:spcBef>
                <a:spcPts val="245"/>
              </a:spcBef>
            </a:pPr>
            <a:r>
              <a:rPr sz="3100" b="1" spc="55" dirty="0" err="1">
                <a:latin typeface="Trebuchet MS"/>
                <a:cs typeface="Trebuchet MS"/>
              </a:rPr>
              <a:t>l’</a:t>
            </a:r>
            <a:r>
              <a:rPr sz="3100" b="1" spc="55" dirty="0" err="1">
                <a:solidFill>
                  <a:srgbClr val="FF0000"/>
                </a:solidFill>
                <a:latin typeface="Trebuchet MS"/>
                <a:cs typeface="Trebuchet MS"/>
              </a:rPr>
              <a:t>aderenza</a:t>
            </a:r>
            <a:r>
              <a:rPr sz="31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spc="50" dirty="0" err="1">
                <a:latin typeface="Trebuchet MS"/>
                <a:cs typeface="Trebuchet MS"/>
              </a:rPr>
              <a:t>dei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10" dirty="0" err="1">
                <a:latin typeface="Trebuchet MS"/>
                <a:cs typeface="Trebuchet MS"/>
              </a:rPr>
              <a:t>pazienti</a:t>
            </a:r>
            <a:r>
              <a:rPr sz="3100" spc="-10" dirty="0">
                <a:latin typeface="Trebuchet MS"/>
                <a:cs typeface="Trebuchet MS"/>
              </a:rPr>
              <a:t>,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65" dirty="0" err="1">
                <a:latin typeface="Trebuchet MS"/>
                <a:cs typeface="Trebuchet MS"/>
              </a:rPr>
              <a:t>attraverso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la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130" dirty="0" err="1">
                <a:latin typeface="Trebuchet MS"/>
                <a:cs typeface="Trebuchet MS"/>
              </a:rPr>
              <a:t>progressione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10" dirty="0" err="1">
                <a:latin typeface="Trebuchet MS"/>
                <a:cs typeface="Trebuchet MS"/>
              </a:rPr>
              <a:t>delle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35" dirty="0" err="1">
                <a:latin typeface="Trebuchet MS"/>
                <a:cs typeface="Trebuchet MS"/>
              </a:rPr>
              <a:t>varie</a:t>
            </a:r>
            <a:r>
              <a:rPr sz="3100" spc="35" dirty="0">
                <a:latin typeface="Trebuchet MS"/>
                <a:cs typeface="Trebuchet MS"/>
              </a:rPr>
              <a:t>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35" dirty="0" err="1">
                <a:latin typeface="Trebuchet MS"/>
                <a:cs typeface="Trebuchet MS"/>
              </a:rPr>
              <a:t>fasi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di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30" dirty="0" err="1">
                <a:latin typeface="Trebuchet MS"/>
                <a:cs typeface="Trebuchet MS"/>
              </a:rPr>
              <a:t>dieta</a:t>
            </a:r>
            <a:r>
              <a:rPr sz="3100" spc="-30" dirty="0"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100" spc="-60" dirty="0">
                <a:latin typeface="Trebuchet MS"/>
                <a:cs typeface="Trebuchet MS"/>
              </a:rPr>
              <a:t>Il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350" dirty="0">
                <a:latin typeface="Trebuchet MS"/>
                <a:cs typeface="Trebuchet MS"/>
              </a:rPr>
              <a:t>36%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50" dirty="0" err="1">
                <a:latin typeface="Trebuchet MS"/>
                <a:cs typeface="Trebuchet MS"/>
              </a:rPr>
              <a:t>dei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30" dirty="0" err="1">
                <a:latin typeface="Trebuchet MS"/>
                <a:cs typeface="Trebuchet MS"/>
              </a:rPr>
              <a:t>pazienti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200" dirty="0">
                <a:latin typeface="Trebuchet MS"/>
                <a:cs typeface="Trebuchet MS"/>
              </a:rPr>
              <a:t>dopo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LSG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25" dirty="0" err="1">
                <a:latin typeface="Trebuchet MS"/>
                <a:cs typeface="Trebuchet MS"/>
              </a:rPr>
              <a:t>presentano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60" dirty="0">
                <a:latin typeface="Trebuchet MS"/>
                <a:cs typeface="Trebuchet MS"/>
              </a:rPr>
              <a:t>nausea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35" dirty="0" err="1">
                <a:latin typeface="Trebuchet MS"/>
                <a:cs typeface="Trebuchet MS"/>
              </a:rPr>
              <a:t>vomito</a:t>
            </a:r>
            <a:r>
              <a:rPr sz="3100" spc="35" dirty="0"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100" spc="105" dirty="0" err="1">
                <a:latin typeface="Trebuchet MS"/>
                <a:cs typeface="Trebuchet MS"/>
              </a:rPr>
              <a:t>Questi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95" dirty="0" err="1">
                <a:latin typeface="Trebuchet MS"/>
                <a:cs typeface="Trebuchet MS"/>
              </a:rPr>
              <a:t>sintomi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220" dirty="0" err="1">
                <a:latin typeface="Trebuchet MS"/>
                <a:cs typeface="Trebuchet MS"/>
              </a:rPr>
              <a:t>sono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 err="1">
                <a:latin typeface="Trebuchet MS"/>
                <a:cs typeface="Trebuchet MS"/>
              </a:rPr>
              <a:t>associati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al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b="1" spc="175" dirty="0">
                <a:latin typeface="Trebuchet MS"/>
                <a:cs typeface="Trebuchet MS"/>
              </a:rPr>
              <a:t>volume</a:t>
            </a:r>
            <a:r>
              <a:rPr sz="3100" b="1" spc="-125" dirty="0">
                <a:latin typeface="Trebuchet MS"/>
                <a:cs typeface="Trebuchet MS"/>
              </a:rPr>
              <a:t> </a:t>
            </a:r>
            <a:r>
              <a:rPr sz="3100" b="1" spc="90" dirty="0">
                <a:latin typeface="Trebuchet MS"/>
                <a:cs typeface="Trebuchet MS"/>
              </a:rPr>
              <a:t>del</a:t>
            </a:r>
            <a:r>
              <a:rPr sz="3100" b="1" spc="-130" dirty="0">
                <a:latin typeface="Trebuchet MS"/>
                <a:cs typeface="Trebuchet MS"/>
              </a:rPr>
              <a:t> </a:t>
            </a:r>
            <a:r>
              <a:rPr sz="3100" b="1" spc="185" dirty="0" err="1">
                <a:latin typeface="Trebuchet MS"/>
                <a:cs typeface="Trebuchet MS"/>
              </a:rPr>
              <a:t>pasto</a:t>
            </a:r>
            <a:r>
              <a:rPr sz="3100" b="1" spc="-125" dirty="0">
                <a:latin typeface="Trebuchet MS"/>
                <a:cs typeface="Trebuchet MS"/>
              </a:rPr>
              <a:t> </a:t>
            </a:r>
            <a:r>
              <a:rPr sz="3100" b="1" spc="65" dirty="0">
                <a:latin typeface="Trebuchet MS"/>
                <a:cs typeface="Trebuchet MS"/>
              </a:rPr>
              <a:t>e</a:t>
            </a:r>
            <a:endParaRPr sz="3100" dirty="0">
              <a:latin typeface="Trebuchet MS"/>
              <a:cs typeface="Trebuchet MS"/>
            </a:endParaRPr>
          </a:p>
          <a:p>
            <a:pPr marL="12700" marR="6781800">
              <a:lnSpc>
                <a:spcPct val="118000"/>
              </a:lnSpc>
              <a:spcBef>
                <a:spcPts val="65"/>
              </a:spcBef>
            </a:pPr>
            <a:r>
              <a:rPr sz="3100" b="1" spc="135" dirty="0" err="1">
                <a:latin typeface="Trebuchet MS"/>
                <a:cs typeface="Trebuchet MS"/>
              </a:rPr>
              <a:t>alla</a:t>
            </a:r>
            <a:r>
              <a:rPr sz="3100" b="1" spc="-120" dirty="0">
                <a:latin typeface="Trebuchet MS"/>
                <a:cs typeface="Trebuchet MS"/>
              </a:rPr>
              <a:t> </a:t>
            </a:r>
            <a:r>
              <a:rPr sz="3100" b="1" spc="100" dirty="0" err="1">
                <a:latin typeface="Trebuchet MS"/>
                <a:cs typeface="Trebuchet MS"/>
              </a:rPr>
              <a:t>velocità</a:t>
            </a:r>
            <a:r>
              <a:rPr sz="3100" b="1" spc="-114" dirty="0">
                <a:latin typeface="Trebuchet MS"/>
                <a:cs typeface="Trebuchet MS"/>
              </a:rPr>
              <a:t> </a:t>
            </a:r>
            <a:r>
              <a:rPr sz="3100" b="1" spc="85" dirty="0" err="1">
                <a:latin typeface="Trebuchet MS"/>
                <a:cs typeface="Trebuchet MS"/>
              </a:rPr>
              <a:t>dell’alimentazione</a:t>
            </a:r>
            <a:r>
              <a:rPr sz="3100" b="1" spc="-114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e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65" dirty="0" err="1">
                <a:latin typeface="Trebuchet MS"/>
                <a:cs typeface="Trebuchet MS"/>
              </a:rPr>
              <a:t>si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110" dirty="0" err="1">
                <a:latin typeface="Trebuchet MS"/>
                <a:cs typeface="Trebuchet MS"/>
              </a:rPr>
              <a:t>risolvono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165" dirty="0" err="1">
                <a:latin typeface="Trebuchet MS"/>
                <a:cs typeface="Trebuchet MS"/>
              </a:rPr>
              <a:t>seguendo</a:t>
            </a:r>
            <a:r>
              <a:rPr sz="3100" spc="165" dirty="0">
                <a:latin typeface="Trebuchet MS"/>
                <a:cs typeface="Trebuchet MS"/>
              </a:rPr>
              <a:t> </a:t>
            </a:r>
            <a:r>
              <a:rPr sz="3100" spc="-915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le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70" dirty="0" err="1">
                <a:latin typeface="Trebuchet MS"/>
                <a:cs typeface="Trebuchet MS"/>
              </a:rPr>
              <a:t>regole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 err="1">
                <a:latin typeface="Trebuchet MS"/>
                <a:cs typeface="Trebuchet MS"/>
              </a:rPr>
              <a:t>comportamentali</a:t>
            </a:r>
            <a:r>
              <a:rPr sz="3100" spc="60" dirty="0"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 dirty="0">
              <a:latin typeface="Trebuchet MS"/>
              <a:cs typeface="Trebuchet MS"/>
            </a:endParaRPr>
          </a:p>
          <a:p>
            <a:pPr marL="445770" algn="ctr">
              <a:lnSpc>
                <a:spcPct val="100000"/>
              </a:lnSpc>
              <a:spcBef>
                <a:spcPts val="5"/>
              </a:spcBef>
            </a:pPr>
            <a:r>
              <a:rPr sz="3100" spc="80" dirty="0" err="1">
                <a:latin typeface="Trebuchet MS"/>
                <a:cs typeface="Trebuchet MS"/>
              </a:rPr>
              <a:t>È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75" dirty="0" err="1">
                <a:latin typeface="Trebuchet MS"/>
                <a:cs typeface="Trebuchet MS"/>
              </a:rPr>
              <a:t>essenziale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95" dirty="0" err="1">
                <a:latin typeface="Trebuchet MS"/>
                <a:cs typeface="Trebuchet MS"/>
              </a:rPr>
              <a:t>spiegare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5" dirty="0">
                <a:latin typeface="Trebuchet MS"/>
                <a:cs typeface="Trebuchet MS"/>
              </a:rPr>
              <a:t>ai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30" dirty="0" err="1">
                <a:latin typeface="Trebuchet MS"/>
                <a:cs typeface="Trebuchet MS"/>
              </a:rPr>
              <a:t>pazienti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20" dirty="0" err="1">
                <a:latin typeface="Trebuchet MS"/>
                <a:cs typeface="Trebuchet MS"/>
              </a:rPr>
              <a:t>l’importanza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di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35" dirty="0">
                <a:latin typeface="Trebuchet MS"/>
                <a:cs typeface="Trebuchet MS"/>
              </a:rPr>
              <a:t>fare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dirty="0" err="1">
                <a:latin typeface="Trebuchet MS"/>
                <a:cs typeface="Trebuchet MS"/>
              </a:rPr>
              <a:t>piccoli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b="1" spc="155" dirty="0" err="1">
                <a:latin typeface="Trebuchet MS"/>
                <a:cs typeface="Trebuchet MS"/>
              </a:rPr>
              <a:t>pasti</a:t>
            </a:r>
            <a:r>
              <a:rPr sz="3100" b="1" spc="-120" dirty="0">
                <a:latin typeface="Trebuchet MS"/>
                <a:cs typeface="Trebuchet MS"/>
              </a:rPr>
              <a:t> </a:t>
            </a:r>
            <a:r>
              <a:rPr sz="3100" b="1" spc="105" dirty="0" err="1">
                <a:latin typeface="Trebuchet MS"/>
                <a:cs typeface="Trebuchet MS"/>
              </a:rPr>
              <a:t>frazionati</a:t>
            </a:r>
            <a:r>
              <a:rPr sz="3100" b="1" spc="-114" dirty="0">
                <a:latin typeface="Trebuchet MS"/>
                <a:cs typeface="Trebuchet MS"/>
              </a:rPr>
              <a:t> </a:t>
            </a:r>
            <a:r>
              <a:rPr sz="3100" spc="25" dirty="0" err="1">
                <a:latin typeface="Trebuchet MS"/>
                <a:cs typeface="Trebuchet MS"/>
              </a:rPr>
              <a:t>nella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80" dirty="0" err="1">
                <a:latin typeface="Trebuchet MS"/>
                <a:cs typeface="Trebuchet MS"/>
              </a:rPr>
              <a:t>giornata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e</a:t>
            </a:r>
            <a:endParaRPr sz="3100" dirty="0">
              <a:latin typeface="Trebuchet MS"/>
              <a:cs typeface="Trebuchet MS"/>
            </a:endParaRPr>
          </a:p>
          <a:p>
            <a:pPr marL="445770" algn="ctr">
              <a:lnSpc>
                <a:spcPct val="100000"/>
              </a:lnSpc>
              <a:spcBef>
                <a:spcPts val="670"/>
              </a:spcBef>
            </a:pPr>
            <a:r>
              <a:rPr sz="3100" b="1" spc="100" dirty="0" err="1">
                <a:latin typeface="Trebuchet MS"/>
                <a:cs typeface="Trebuchet MS"/>
              </a:rPr>
              <a:t>bere</a:t>
            </a:r>
            <a:r>
              <a:rPr sz="3100" b="1" spc="-140" dirty="0">
                <a:latin typeface="Trebuchet MS"/>
                <a:cs typeface="Trebuchet MS"/>
              </a:rPr>
              <a:t> </a:t>
            </a:r>
            <a:r>
              <a:rPr sz="3100" b="1" spc="170" dirty="0" err="1">
                <a:latin typeface="Trebuchet MS"/>
                <a:cs typeface="Trebuchet MS"/>
              </a:rPr>
              <a:t>lontano</a:t>
            </a:r>
            <a:r>
              <a:rPr sz="3100" b="1" spc="-135" dirty="0">
                <a:latin typeface="Trebuchet MS"/>
                <a:cs typeface="Trebuchet MS"/>
              </a:rPr>
              <a:t> </a:t>
            </a:r>
            <a:r>
              <a:rPr sz="3100" b="1" spc="145" dirty="0" err="1">
                <a:latin typeface="Trebuchet MS"/>
                <a:cs typeface="Trebuchet MS"/>
              </a:rPr>
              <a:t>dai</a:t>
            </a:r>
            <a:r>
              <a:rPr sz="3100" b="1" spc="-135" dirty="0">
                <a:latin typeface="Trebuchet MS"/>
                <a:cs typeface="Trebuchet MS"/>
              </a:rPr>
              <a:t> </a:t>
            </a:r>
            <a:r>
              <a:rPr sz="3100" b="1" spc="85" dirty="0" err="1">
                <a:latin typeface="Trebuchet MS"/>
                <a:cs typeface="Trebuchet MS"/>
              </a:rPr>
              <a:t>pasti</a:t>
            </a:r>
            <a:r>
              <a:rPr sz="3100" b="1" spc="85" dirty="0"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  <a:p>
            <a:pPr marL="2863850">
              <a:lnSpc>
                <a:spcPct val="100000"/>
              </a:lnSpc>
              <a:spcBef>
                <a:spcPts val="2705"/>
              </a:spcBef>
            </a:pPr>
            <a:r>
              <a:rPr sz="1950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J</a:t>
            </a:r>
            <a:r>
              <a:rPr sz="1950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Am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Diet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Assoc.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0" dirty="0">
                <a:latin typeface="Calibri"/>
                <a:cs typeface="Calibri"/>
              </a:rPr>
              <a:t>2010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Apr</a:t>
            </a:r>
            <a:endParaRPr sz="1950" dirty="0">
              <a:latin typeface="Calibri"/>
              <a:cs typeface="Calibri"/>
            </a:endParaRPr>
          </a:p>
          <a:p>
            <a:pPr marL="2863850">
              <a:lnSpc>
                <a:spcPct val="100000"/>
              </a:lnSpc>
              <a:spcBef>
                <a:spcPts val="10"/>
              </a:spcBef>
            </a:pPr>
            <a:r>
              <a:rPr sz="1950" b="1" spc="10" dirty="0">
                <a:latin typeface="Calibri"/>
                <a:cs typeface="Calibri"/>
              </a:rPr>
              <a:t>Nutrition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care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for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patients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undergoing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laparoscopic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sleeve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gastrectomy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for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weight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loss.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Snyder-Marlow</a:t>
            </a:r>
            <a:r>
              <a:rPr sz="1950" spc="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950" spc="10" dirty="0">
                <a:latin typeface="Calibri"/>
                <a:cs typeface="Calibri"/>
                <a:hlinkClick r:id="rId6"/>
              </a:rPr>
              <a:t>,</a:t>
            </a:r>
            <a:r>
              <a:rPr sz="1950" spc="15" dirty="0">
                <a:latin typeface="Calibri"/>
                <a:cs typeface="Calibri"/>
                <a:hlinkClick r:id="rId6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Taylor</a:t>
            </a:r>
            <a:r>
              <a:rPr sz="1950" spc="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950" spc="10" dirty="0">
                <a:latin typeface="Calibri"/>
                <a:cs typeface="Calibri"/>
                <a:hlinkClick r:id="rId7"/>
              </a:rPr>
              <a:t>,</a:t>
            </a:r>
            <a:r>
              <a:rPr sz="1950" spc="15" dirty="0">
                <a:latin typeface="Calibri"/>
                <a:cs typeface="Calibri"/>
                <a:hlinkClick r:id="rId7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Lenhard</a:t>
            </a:r>
            <a:r>
              <a:rPr sz="1950" spc="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MJ</a:t>
            </a:r>
            <a:r>
              <a:rPr sz="1950" spc="10" dirty="0">
                <a:latin typeface="Calibri"/>
                <a:cs typeface="Calibri"/>
                <a:hlinkClick r:id="rId8"/>
              </a:rPr>
              <a:t>.</a:t>
            </a:r>
            <a:endParaRPr sz="1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2858" y="102169"/>
            <a:ext cx="13540740" cy="7343775"/>
            <a:chOff x="2582858" y="102169"/>
            <a:chExt cx="13540740" cy="7343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2858" y="1445587"/>
              <a:ext cx="9439502" cy="59998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2504" y="102169"/>
              <a:ext cx="12140991" cy="153922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3696" y="9132630"/>
            <a:ext cx="1130748" cy="11073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25776" y="445940"/>
            <a:ext cx="1073277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QUALI</a:t>
            </a:r>
            <a:r>
              <a:rPr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5" dirty="0">
                <a:solidFill>
                  <a:srgbClr val="000000"/>
                </a:solidFill>
                <a:latin typeface="Tahoma"/>
                <a:cs typeface="Tahoma"/>
              </a:rPr>
              <a:t>SONO</a:t>
            </a:r>
            <a:r>
              <a:rPr sz="4400" spc="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NUTRITIONAL</a:t>
            </a:r>
            <a:r>
              <a:rPr sz="4400" spc="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GOALS?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0920" y="7476069"/>
            <a:ext cx="16020415" cy="3832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89200" marR="1046480" algn="just">
              <a:lnSpc>
                <a:spcPct val="116399"/>
              </a:lnSpc>
              <a:spcBef>
                <a:spcPts val="90"/>
              </a:spcBef>
            </a:pPr>
            <a:r>
              <a:rPr sz="3100" b="1" spc="-55" dirty="0">
                <a:solidFill>
                  <a:srgbClr val="FF0000"/>
                </a:solidFill>
                <a:latin typeface="Trebuchet MS"/>
                <a:cs typeface="Trebuchet MS"/>
              </a:rPr>
              <a:t>60-80</a:t>
            </a:r>
            <a:r>
              <a:rPr sz="31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10" dirty="0">
                <a:solidFill>
                  <a:srgbClr val="FF0000"/>
                </a:solidFill>
                <a:latin typeface="Trebuchet MS"/>
                <a:cs typeface="Trebuchet MS"/>
              </a:rPr>
              <a:t>g/die</a:t>
            </a:r>
            <a:r>
              <a:rPr sz="3100" b="1" spc="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85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3100" b="1" spc="60" dirty="0">
                <a:solidFill>
                  <a:srgbClr val="FF0000"/>
                </a:solidFill>
                <a:latin typeface="Trebuchet MS"/>
                <a:cs typeface="Trebuchet MS"/>
              </a:rPr>
              <a:t>1.1g/kg</a:t>
            </a:r>
            <a:r>
              <a:rPr sz="3100" b="1" spc="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0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3100" b="1" spc="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55" dirty="0">
                <a:solidFill>
                  <a:srgbClr val="FF0000"/>
                </a:solidFill>
                <a:latin typeface="Trebuchet MS"/>
                <a:cs typeface="Trebuchet MS"/>
              </a:rPr>
              <a:t>peso </a:t>
            </a:r>
            <a:r>
              <a:rPr sz="3100" b="1" spc="100" dirty="0" err="1">
                <a:solidFill>
                  <a:srgbClr val="FF0000"/>
                </a:solidFill>
                <a:latin typeface="Trebuchet MS"/>
                <a:cs typeface="Trebuchet MS"/>
              </a:rPr>
              <a:t>ideale</a:t>
            </a:r>
            <a:r>
              <a:rPr sz="3100" b="1" spc="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35" dirty="0">
                <a:solidFill>
                  <a:srgbClr val="FF0000"/>
                </a:solidFill>
                <a:latin typeface="Trebuchet MS"/>
                <a:cs typeface="Trebuchet MS"/>
              </a:rPr>
              <a:t>al </a:t>
            </a:r>
            <a:r>
              <a:rPr sz="3100" b="1" spc="150" dirty="0" err="1">
                <a:solidFill>
                  <a:srgbClr val="FF0000"/>
                </a:solidFill>
                <a:latin typeface="Trebuchet MS"/>
                <a:cs typeface="Trebuchet MS"/>
              </a:rPr>
              <a:t>giorno</a:t>
            </a:r>
            <a:r>
              <a:rPr sz="3100" b="1" spc="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65" dirty="0" err="1">
                <a:solidFill>
                  <a:srgbClr val="FF0000"/>
                </a:solidFill>
                <a:latin typeface="Trebuchet MS"/>
                <a:cs typeface="Trebuchet MS"/>
              </a:rPr>
              <a:t>è</a:t>
            </a:r>
            <a:r>
              <a:rPr sz="3100" b="1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80" dirty="0" err="1">
                <a:solidFill>
                  <a:srgbClr val="FF0000"/>
                </a:solidFill>
                <a:latin typeface="Trebuchet MS"/>
                <a:cs typeface="Trebuchet MS"/>
              </a:rPr>
              <a:t>l’apporto</a:t>
            </a:r>
            <a:r>
              <a:rPr sz="3100" b="1" spc="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05" dirty="0" err="1">
                <a:solidFill>
                  <a:srgbClr val="FF0000"/>
                </a:solidFill>
                <a:latin typeface="Trebuchet MS"/>
                <a:cs typeface="Trebuchet MS"/>
              </a:rPr>
              <a:t>proteico</a:t>
            </a:r>
            <a:r>
              <a:rPr sz="3100" b="1" spc="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210" dirty="0" err="1">
                <a:solidFill>
                  <a:srgbClr val="FF0000"/>
                </a:solidFill>
                <a:latin typeface="Trebuchet MS"/>
                <a:cs typeface="Trebuchet MS"/>
              </a:rPr>
              <a:t>minimo</a:t>
            </a:r>
            <a:r>
              <a:rPr sz="3100" b="1" spc="2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10" dirty="0">
                <a:solidFill>
                  <a:srgbClr val="FF0000"/>
                </a:solidFill>
                <a:latin typeface="Trebuchet MS"/>
                <a:cs typeface="Trebuchet MS"/>
              </a:rPr>
              <a:t>per </a:t>
            </a:r>
            <a:r>
              <a:rPr sz="3100" b="1" spc="145" dirty="0" err="1">
                <a:solidFill>
                  <a:srgbClr val="FF0000"/>
                </a:solidFill>
                <a:latin typeface="Trebuchet MS"/>
                <a:cs typeface="Trebuchet MS"/>
              </a:rPr>
              <a:t>mitigare</a:t>
            </a:r>
            <a:r>
              <a:rPr sz="3100" b="1" spc="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35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3100" b="1" spc="125" dirty="0" err="1">
                <a:solidFill>
                  <a:srgbClr val="FF0000"/>
                </a:solidFill>
                <a:latin typeface="Trebuchet MS"/>
                <a:cs typeface="Trebuchet MS"/>
              </a:rPr>
              <a:t>perdita</a:t>
            </a:r>
            <a:r>
              <a:rPr sz="3100" b="1" spc="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10" dirty="0">
                <a:solidFill>
                  <a:srgbClr val="FF0000"/>
                </a:solidFill>
                <a:latin typeface="Trebuchet MS"/>
                <a:cs typeface="Trebuchet MS"/>
              </a:rPr>
              <a:t>post- </a:t>
            </a:r>
            <a:r>
              <a:rPr sz="3100" b="1" spc="140" dirty="0" err="1">
                <a:solidFill>
                  <a:srgbClr val="FF0000"/>
                </a:solidFill>
                <a:latin typeface="Trebuchet MS"/>
                <a:cs typeface="Trebuchet MS"/>
              </a:rPr>
              <a:t>operatoria</a:t>
            </a:r>
            <a:r>
              <a:rPr sz="3100" b="1" spc="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00" dirty="0">
                <a:solidFill>
                  <a:srgbClr val="FF0000"/>
                </a:solidFill>
                <a:latin typeface="Trebuchet MS"/>
                <a:cs typeface="Trebuchet MS"/>
              </a:rPr>
              <a:t>di </a:t>
            </a:r>
            <a:r>
              <a:rPr sz="3100" b="1" spc="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260" dirty="0" err="1">
                <a:solidFill>
                  <a:srgbClr val="FF0000"/>
                </a:solidFill>
                <a:latin typeface="Trebuchet MS"/>
                <a:cs typeface="Trebuchet MS"/>
              </a:rPr>
              <a:t>massa</a:t>
            </a:r>
            <a:r>
              <a:rPr sz="31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235" dirty="0" err="1">
                <a:solidFill>
                  <a:srgbClr val="FF0000"/>
                </a:solidFill>
                <a:latin typeface="Trebuchet MS"/>
                <a:cs typeface="Trebuchet MS"/>
              </a:rPr>
              <a:t>magra</a:t>
            </a:r>
            <a:endParaRPr sz="3100" dirty="0">
              <a:latin typeface="Trebuchet MS"/>
              <a:cs typeface="Trebuchet MS"/>
            </a:endParaRPr>
          </a:p>
          <a:p>
            <a:pPr marL="1447800" marR="5080" algn="just">
              <a:lnSpc>
                <a:spcPct val="114999"/>
              </a:lnSpc>
              <a:spcBef>
                <a:spcPts val="295"/>
              </a:spcBef>
            </a:pPr>
            <a:r>
              <a:rPr sz="2600" spc="10" dirty="0">
                <a:latin typeface="Trebuchet MS"/>
                <a:cs typeface="Trebuchet MS"/>
              </a:rPr>
              <a:t>I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spc="30" dirty="0" err="1">
                <a:latin typeface="Trebuchet MS"/>
                <a:cs typeface="Trebuchet MS"/>
              </a:rPr>
              <a:t>pazienti</a:t>
            </a:r>
            <a:r>
              <a:rPr sz="2600" spc="35" dirty="0">
                <a:latin typeface="Trebuchet MS"/>
                <a:cs typeface="Trebuchet MS"/>
              </a:rPr>
              <a:t> </a:t>
            </a:r>
            <a:r>
              <a:rPr sz="2600" spc="135" dirty="0" err="1">
                <a:latin typeface="Trebuchet MS"/>
                <a:cs typeface="Trebuchet MS"/>
              </a:rPr>
              <a:t>devono</a:t>
            </a:r>
            <a:r>
              <a:rPr sz="2600" spc="140" dirty="0">
                <a:latin typeface="Trebuchet MS"/>
                <a:cs typeface="Trebuchet MS"/>
              </a:rPr>
              <a:t> </a:t>
            </a:r>
            <a:r>
              <a:rPr sz="2600" spc="105" dirty="0" err="1">
                <a:latin typeface="Trebuchet MS"/>
                <a:cs typeface="Trebuchet MS"/>
              </a:rPr>
              <a:t>essere</a:t>
            </a:r>
            <a:r>
              <a:rPr sz="2600" spc="110" dirty="0">
                <a:latin typeface="Trebuchet MS"/>
                <a:cs typeface="Trebuchet MS"/>
              </a:rPr>
              <a:t> </a:t>
            </a:r>
            <a:r>
              <a:rPr sz="2600" spc="40" dirty="0" err="1">
                <a:latin typeface="Trebuchet MS"/>
                <a:cs typeface="Trebuchet MS"/>
              </a:rPr>
              <a:t>incoraggiati</a:t>
            </a:r>
            <a:r>
              <a:rPr sz="2600" spc="45" dirty="0">
                <a:latin typeface="Trebuchet MS"/>
                <a:cs typeface="Trebuchet MS"/>
              </a:rPr>
              <a:t> </a:t>
            </a:r>
            <a:r>
              <a:rPr sz="2600" spc="95" dirty="0">
                <a:latin typeface="Trebuchet MS"/>
                <a:cs typeface="Trebuchet MS"/>
              </a:rPr>
              <a:t>a</a:t>
            </a:r>
            <a:r>
              <a:rPr sz="2600" spc="10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coprire</a:t>
            </a:r>
            <a:r>
              <a:rPr sz="2600" spc="65" dirty="0">
                <a:latin typeface="Trebuchet MS"/>
                <a:cs typeface="Trebuchet MS"/>
              </a:rPr>
              <a:t> </a:t>
            </a:r>
            <a:r>
              <a:rPr sz="2600" spc="114" dirty="0" err="1">
                <a:latin typeface="Trebuchet MS"/>
                <a:cs typeface="Trebuchet MS"/>
              </a:rPr>
              <a:t>questo</a:t>
            </a:r>
            <a:r>
              <a:rPr sz="2600" spc="120" dirty="0">
                <a:latin typeface="Trebuchet MS"/>
                <a:cs typeface="Trebuchet MS"/>
              </a:rPr>
              <a:t> </a:t>
            </a:r>
            <a:r>
              <a:rPr sz="2600" spc="110" dirty="0" err="1">
                <a:latin typeface="Trebuchet MS"/>
                <a:cs typeface="Trebuchet MS"/>
              </a:rPr>
              <a:t>fabbisogno</a:t>
            </a:r>
            <a:r>
              <a:rPr sz="2600" spc="114" dirty="0">
                <a:latin typeface="Trebuchet MS"/>
                <a:cs typeface="Trebuchet MS"/>
              </a:rPr>
              <a:t> </a:t>
            </a:r>
            <a:r>
              <a:rPr sz="2600" spc="40" dirty="0" err="1">
                <a:latin typeface="Trebuchet MS"/>
                <a:cs typeface="Trebuchet MS"/>
              </a:rPr>
              <a:t>utilizzando</a:t>
            </a:r>
            <a:r>
              <a:rPr sz="2600" spc="45" dirty="0">
                <a:latin typeface="Trebuchet MS"/>
                <a:cs typeface="Trebuchet MS"/>
              </a:rPr>
              <a:t> </a:t>
            </a:r>
            <a:r>
              <a:rPr sz="2600" spc="100" dirty="0" err="1">
                <a:latin typeface="Trebuchet MS"/>
                <a:cs typeface="Trebuchet MS"/>
              </a:rPr>
              <a:t>anche</a:t>
            </a:r>
            <a:r>
              <a:rPr sz="2600" spc="100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 </a:t>
            </a:r>
            <a:r>
              <a:rPr sz="2600" b="1" spc="110" dirty="0" err="1">
                <a:latin typeface="Trebuchet MS"/>
                <a:cs typeface="Trebuchet MS"/>
              </a:rPr>
              <a:t>integratori</a:t>
            </a:r>
            <a:r>
              <a:rPr sz="2600" b="1" spc="110" dirty="0">
                <a:latin typeface="Trebuchet MS"/>
                <a:cs typeface="Trebuchet MS"/>
              </a:rPr>
              <a:t> </a:t>
            </a:r>
            <a:r>
              <a:rPr sz="2600" b="1" spc="75" dirty="0" err="1">
                <a:latin typeface="Trebuchet MS"/>
                <a:cs typeface="Trebuchet MS"/>
              </a:rPr>
              <a:t>proteici</a:t>
            </a:r>
            <a:r>
              <a:rPr sz="2600" b="1" spc="75" dirty="0">
                <a:latin typeface="Trebuchet MS"/>
                <a:cs typeface="Trebuchet MS"/>
              </a:rPr>
              <a:t> </a:t>
            </a:r>
            <a:r>
              <a:rPr sz="2600" b="1" spc="45" dirty="0" err="1">
                <a:latin typeface="Trebuchet MS"/>
                <a:cs typeface="Trebuchet MS"/>
              </a:rPr>
              <a:t>liquidi</a:t>
            </a:r>
            <a:r>
              <a:rPr sz="2600" b="1" spc="45" dirty="0">
                <a:latin typeface="Trebuchet MS"/>
                <a:cs typeface="Trebuchet MS"/>
              </a:rPr>
              <a:t>, </a:t>
            </a:r>
            <a:r>
              <a:rPr sz="2600" b="1" spc="130" dirty="0" err="1">
                <a:latin typeface="Trebuchet MS"/>
                <a:cs typeface="Trebuchet MS"/>
              </a:rPr>
              <a:t>ﬁnché</a:t>
            </a:r>
            <a:r>
              <a:rPr sz="2600" b="1" spc="130" dirty="0">
                <a:latin typeface="Trebuchet MS"/>
                <a:cs typeface="Trebuchet MS"/>
              </a:rPr>
              <a:t> </a:t>
            </a:r>
            <a:r>
              <a:rPr sz="2600" b="1" spc="180" dirty="0">
                <a:latin typeface="Trebuchet MS"/>
                <a:cs typeface="Trebuchet MS"/>
              </a:rPr>
              <a:t>non </a:t>
            </a:r>
            <a:r>
              <a:rPr sz="2600" b="1" spc="70" dirty="0" err="1">
                <a:latin typeface="Trebuchet MS"/>
                <a:cs typeface="Trebuchet MS"/>
              </a:rPr>
              <a:t>riesce</a:t>
            </a:r>
            <a:r>
              <a:rPr sz="2600" b="1" spc="70" dirty="0">
                <a:latin typeface="Trebuchet MS"/>
                <a:cs typeface="Trebuchet MS"/>
              </a:rPr>
              <a:t> </a:t>
            </a:r>
            <a:r>
              <a:rPr sz="2600" b="1" spc="204" dirty="0">
                <a:latin typeface="Trebuchet MS"/>
                <a:cs typeface="Trebuchet MS"/>
              </a:rPr>
              <a:t>a </a:t>
            </a:r>
            <a:r>
              <a:rPr sz="2600" b="1" spc="105" dirty="0" err="1">
                <a:latin typeface="Trebuchet MS"/>
                <a:cs typeface="Trebuchet MS"/>
              </a:rPr>
              <a:t>sopperire</a:t>
            </a:r>
            <a:r>
              <a:rPr sz="2600" b="1" spc="105" dirty="0">
                <a:latin typeface="Trebuchet MS"/>
                <a:cs typeface="Trebuchet MS"/>
              </a:rPr>
              <a:t> </a:t>
            </a:r>
            <a:r>
              <a:rPr sz="2600" b="1" spc="204" dirty="0">
                <a:latin typeface="Trebuchet MS"/>
                <a:cs typeface="Trebuchet MS"/>
              </a:rPr>
              <a:t>a </a:t>
            </a:r>
            <a:r>
              <a:rPr sz="2600" b="1" spc="140" dirty="0" err="1">
                <a:latin typeface="Trebuchet MS"/>
                <a:cs typeface="Trebuchet MS"/>
              </a:rPr>
              <a:t>questo</a:t>
            </a:r>
            <a:r>
              <a:rPr sz="2600" b="1" spc="140" dirty="0">
                <a:latin typeface="Trebuchet MS"/>
                <a:cs typeface="Trebuchet MS"/>
              </a:rPr>
              <a:t> </a:t>
            </a:r>
            <a:r>
              <a:rPr sz="2600" b="1" spc="145" dirty="0" err="1">
                <a:latin typeface="Trebuchet MS"/>
                <a:cs typeface="Trebuchet MS"/>
              </a:rPr>
              <a:t>fabbisogno</a:t>
            </a:r>
            <a:r>
              <a:rPr sz="2600" b="1" spc="145" dirty="0">
                <a:latin typeface="Trebuchet MS"/>
                <a:cs typeface="Trebuchet MS"/>
              </a:rPr>
              <a:t> </a:t>
            </a:r>
            <a:r>
              <a:rPr sz="2600" b="1" spc="125" dirty="0">
                <a:latin typeface="Trebuchet MS"/>
                <a:cs typeface="Trebuchet MS"/>
              </a:rPr>
              <a:t>con </a:t>
            </a:r>
            <a:r>
              <a:rPr sz="2600" b="1" spc="80" dirty="0" err="1">
                <a:latin typeface="Trebuchet MS"/>
                <a:cs typeface="Trebuchet MS"/>
              </a:rPr>
              <a:t>gli</a:t>
            </a:r>
            <a:r>
              <a:rPr sz="2600" b="1" spc="80" dirty="0">
                <a:latin typeface="Trebuchet MS"/>
                <a:cs typeface="Trebuchet MS"/>
              </a:rPr>
              <a:t> </a:t>
            </a:r>
            <a:r>
              <a:rPr sz="2600" b="1" spc="85" dirty="0">
                <a:latin typeface="Trebuchet MS"/>
                <a:cs typeface="Trebuchet MS"/>
              </a:rPr>
              <a:t> </a:t>
            </a:r>
            <a:r>
              <a:rPr sz="2600" b="1" spc="85" dirty="0" err="1">
                <a:latin typeface="Trebuchet MS"/>
                <a:cs typeface="Trebuchet MS"/>
              </a:rPr>
              <a:t>alimenti</a:t>
            </a:r>
            <a:r>
              <a:rPr sz="2600" b="1" spc="85" dirty="0">
                <a:latin typeface="Trebuchet MS"/>
                <a:cs typeface="Trebuchet MS"/>
              </a:rPr>
              <a:t>.</a:t>
            </a: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950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J</a:t>
            </a:r>
            <a:r>
              <a:rPr sz="1950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Am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Diet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Assoc.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0" dirty="0">
                <a:latin typeface="Calibri"/>
                <a:cs typeface="Calibri"/>
              </a:rPr>
              <a:t>2010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Apr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950" b="1" spc="10" dirty="0">
                <a:latin typeface="Calibri"/>
                <a:cs typeface="Calibri"/>
              </a:rPr>
              <a:t>Nutrition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care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for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patients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undergoing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laparoscopic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sleeve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gastrectomy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for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weight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loss.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Snyder-Marlow</a:t>
            </a:r>
            <a:r>
              <a:rPr sz="1950" spc="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950" spc="10" dirty="0">
                <a:latin typeface="Calibri"/>
                <a:cs typeface="Calibri"/>
                <a:hlinkClick r:id="rId6"/>
              </a:rPr>
              <a:t>,</a:t>
            </a:r>
            <a:r>
              <a:rPr sz="1950" spc="15" dirty="0">
                <a:latin typeface="Calibri"/>
                <a:cs typeface="Calibri"/>
                <a:hlinkClick r:id="rId6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Taylor</a:t>
            </a:r>
            <a:r>
              <a:rPr sz="1950" spc="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950" spc="10" dirty="0">
                <a:latin typeface="Calibri"/>
                <a:cs typeface="Calibri"/>
                <a:hlinkClick r:id="rId7"/>
              </a:rPr>
              <a:t>,</a:t>
            </a:r>
            <a:r>
              <a:rPr sz="1950" spc="15" dirty="0">
                <a:latin typeface="Calibri"/>
                <a:cs typeface="Calibri"/>
                <a:hlinkClick r:id="rId7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Lenhard</a:t>
            </a:r>
            <a:r>
              <a:rPr sz="1950" spc="15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MJ</a:t>
            </a:r>
            <a:r>
              <a:rPr sz="1950" spc="10" dirty="0">
                <a:latin typeface="Calibri"/>
                <a:cs typeface="Calibri"/>
                <a:hlinkClick r:id="rId8"/>
              </a:rPr>
              <a:t>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82586" y="2396195"/>
            <a:ext cx="6636384" cy="3873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0"/>
              </a:spcBef>
            </a:pPr>
            <a:r>
              <a:rPr sz="3100" spc="-60" dirty="0">
                <a:latin typeface="Trebuchet MS"/>
                <a:cs typeface="Trebuchet MS"/>
              </a:rPr>
              <a:t>Il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45" dirty="0" err="1">
                <a:latin typeface="Trebuchet MS"/>
                <a:cs typeface="Trebuchet MS"/>
              </a:rPr>
              <a:t>principale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30" dirty="0" err="1">
                <a:latin typeface="Trebuchet MS"/>
                <a:cs typeface="Trebuchet MS"/>
              </a:rPr>
              <a:t>obiettivo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60" dirty="0" err="1">
                <a:latin typeface="Trebuchet MS"/>
                <a:cs typeface="Trebuchet MS"/>
              </a:rPr>
              <a:t>nei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75" dirty="0" err="1">
                <a:latin typeface="Trebuchet MS"/>
                <a:cs typeface="Trebuchet MS"/>
              </a:rPr>
              <a:t>primi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30" dirty="0" err="1">
                <a:latin typeface="Trebuchet MS"/>
                <a:cs typeface="Trebuchet MS"/>
              </a:rPr>
              <a:t>mesi</a:t>
            </a:r>
            <a:r>
              <a:rPr sz="3100" spc="130" dirty="0">
                <a:latin typeface="Trebuchet MS"/>
                <a:cs typeface="Trebuchet MS"/>
              </a:rPr>
              <a:t> </a:t>
            </a:r>
            <a:r>
              <a:rPr sz="3100" spc="-915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post-</a:t>
            </a:r>
            <a:r>
              <a:rPr sz="3100" spc="75" dirty="0" err="1">
                <a:latin typeface="Trebuchet MS"/>
                <a:cs typeface="Trebuchet MS"/>
              </a:rPr>
              <a:t>operatori</a:t>
            </a:r>
            <a:r>
              <a:rPr sz="3100" spc="75" dirty="0">
                <a:latin typeface="Trebuchet MS"/>
                <a:cs typeface="Trebuchet MS"/>
              </a:rPr>
              <a:t> </a:t>
            </a:r>
            <a:r>
              <a:rPr sz="3100" b="1" spc="65" dirty="0" err="1">
                <a:latin typeface="Trebuchet MS"/>
                <a:cs typeface="Trebuchet MS"/>
              </a:rPr>
              <a:t>è</a:t>
            </a:r>
            <a:r>
              <a:rPr sz="3100" b="1" spc="65" dirty="0">
                <a:latin typeface="Trebuchet MS"/>
                <a:cs typeface="Trebuchet MS"/>
              </a:rPr>
              <a:t> </a:t>
            </a:r>
            <a:r>
              <a:rPr sz="3100" b="1" spc="130" dirty="0" err="1">
                <a:latin typeface="Trebuchet MS"/>
                <a:cs typeface="Trebuchet MS"/>
              </a:rPr>
              <a:t>esser</a:t>
            </a:r>
            <a:r>
              <a:rPr sz="3100" b="1" spc="130" dirty="0">
                <a:latin typeface="Trebuchet MS"/>
                <a:cs typeface="Trebuchet MS"/>
              </a:rPr>
              <a:t> </a:t>
            </a:r>
            <a:r>
              <a:rPr sz="3100" b="1" spc="65" dirty="0" err="1">
                <a:latin typeface="Trebuchet MS"/>
                <a:cs typeface="Trebuchet MS"/>
              </a:rPr>
              <a:t>certi</a:t>
            </a:r>
            <a:r>
              <a:rPr sz="3100" b="1" spc="65" dirty="0">
                <a:latin typeface="Trebuchet MS"/>
                <a:cs typeface="Trebuchet MS"/>
              </a:rPr>
              <a:t> </a:t>
            </a:r>
            <a:r>
              <a:rPr sz="3100" b="1" spc="100" dirty="0" err="1">
                <a:latin typeface="Trebuchet MS"/>
                <a:cs typeface="Trebuchet MS"/>
              </a:rPr>
              <a:t>che</a:t>
            </a:r>
            <a:r>
              <a:rPr sz="3100" b="1" spc="100" dirty="0">
                <a:latin typeface="Trebuchet MS"/>
                <a:cs typeface="Trebuchet MS"/>
              </a:rPr>
              <a:t> </a:t>
            </a:r>
            <a:r>
              <a:rPr sz="3100" b="1" spc="30" dirty="0">
                <a:latin typeface="Trebuchet MS"/>
                <a:cs typeface="Trebuchet MS"/>
              </a:rPr>
              <a:t>il </a:t>
            </a:r>
            <a:r>
              <a:rPr sz="3100" b="1" spc="35" dirty="0">
                <a:latin typeface="Trebuchet MS"/>
                <a:cs typeface="Trebuchet MS"/>
              </a:rPr>
              <a:t> </a:t>
            </a:r>
            <a:r>
              <a:rPr sz="3100" b="1" spc="100" dirty="0" err="1">
                <a:latin typeface="Trebuchet MS"/>
                <a:cs typeface="Trebuchet MS"/>
              </a:rPr>
              <a:t>paziente</a:t>
            </a:r>
            <a:r>
              <a:rPr sz="3100" b="1" spc="100" dirty="0">
                <a:latin typeface="Trebuchet MS"/>
                <a:cs typeface="Trebuchet MS"/>
              </a:rPr>
              <a:t> </a:t>
            </a:r>
            <a:r>
              <a:rPr sz="3100" b="1" spc="254" dirty="0" err="1">
                <a:latin typeface="Trebuchet MS"/>
                <a:cs typeface="Trebuchet MS"/>
              </a:rPr>
              <a:t>assuma</a:t>
            </a:r>
            <a:r>
              <a:rPr sz="3100" b="1" spc="254" dirty="0">
                <a:latin typeface="Trebuchet MS"/>
                <a:cs typeface="Trebuchet MS"/>
              </a:rPr>
              <a:t> </a:t>
            </a:r>
            <a:r>
              <a:rPr sz="3100" b="1" spc="170" dirty="0" err="1">
                <a:latin typeface="Trebuchet MS"/>
                <a:cs typeface="Trebuchet MS"/>
              </a:rPr>
              <a:t>abbastanza</a:t>
            </a:r>
            <a:r>
              <a:rPr sz="3100" b="1" spc="170" dirty="0">
                <a:latin typeface="Trebuchet MS"/>
                <a:cs typeface="Trebuchet MS"/>
              </a:rPr>
              <a:t> </a:t>
            </a:r>
            <a:r>
              <a:rPr sz="3100" b="1" spc="175" dirty="0">
                <a:latin typeface="Trebuchet MS"/>
                <a:cs typeface="Trebuchet MS"/>
              </a:rPr>
              <a:t> </a:t>
            </a:r>
            <a:r>
              <a:rPr sz="3100" b="1" spc="175" dirty="0" err="1">
                <a:latin typeface="Trebuchet MS"/>
                <a:cs typeface="Trebuchet MS"/>
              </a:rPr>
              <a:t>acqua</a:t>
            </a:r>
            <a:r>
              <a:rPr sz="3100" b="1" spc="-130" dirty="0">
                <a:latin typeface="Trebuchet MS"/>
                <a:cs typeface="Trebuchet MS"/>
              </a:rPr>
              <a:t> </a:t>
            </a:r>
            <a:r>
              <a:rPr sz="3100" b="1" spc="65" dirty="0">
                <a:latin typeface="Trebuchet MS"/>
                <a:cs typeface="Trebuchet MS"/>
              </a:rPr>
              <a:t>e</a:t>
            </a:r>
            <a:r>
              <a:rPr sz="3100" b="1" spc="-125" dirty="0">
                <a:latin typeface="Trebuchet MS"/>
                <a:cs typeface="Trebuchet MS"/>
              </a:rPr>
              <a:t> </a:t>
            </a:r>
            <a:r>
              <a:rPr sz="3100" b="1" spc="75" dirty="0" err="1">
                <a:latin typeface="Trebuchet MS"/>
                <a:cs typeface="Trebuchet MS"/>
              </a:rPr>
              <a:t>proteine</a:t>
            </a:r>
            <a:r>
              <a:rPr sz="3100" b="1" spc="75" dirty="0"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 dirty="0">
              <a:latin typeface="Trebuchet MS"/>
              <a:cs typeface="Trebuchet MS"/>
            </a:endParaRPr>
          </a:p>
          <a:p>
            <a:pPr marL="12700" marR="695325">
              <a:lnSpc>
                <a:spcPct val="116399"/>
              </a:lnSpc>
            </a:pPr>
            <a:r>
              <a:rPr sz="3100" spc="-20" dirty="0" err="1">
                <a:latin typeface="Trebuchet MS"/>
                <a:cs typeface="Trebuchet MS"/>
              </a:rPr>
              <a:t>Cereali</a:t>
            </a:r>
            <a:r>
              <a:rPr sz="3100" spc="-20" dirty="0">
                <a:latin typeface="Trebuchet MS"/>
                <a:cs typeface="Trebuchet MS"/>
              </a:rPr>
              <a:t>, </a:t>
            </a:r>
            <a:r>
              <a:rPr sz="3100" spc="-40" dirty="0" err="1">
                <a:latin typeface="Trebuchet MS"/>
                <a:cs typeface="Trebuchet MS"/>
              </a:rPr>
              <a:t>frutta</a:t>
            </a:r>
            <a:r>
              <a:rPr sz="3100" spc="-40" dirty="0">
                <a:latin typeface="Trebuchet MS"/>
                <a:cs typeface="Trebuchet MS"/>
              </a:rPr>
              <a:t>, </a:t>
            </a:r>
            <a:r>
              <a:rPr sz="3100" spc="105" dirty="0" err="1">
                <a:latin typeface="Trebuchet MS"/>
                <a:cs typeface="Trebuchet MS"/>
              </a:rPr>
              <a:t>verdura</a:t>
            </a:r>
            <a:r>
              <a:rPr sz="3100" spc="105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e </a:t>
            </a:r>
            <a:r>
              <a:rPr sz="3100" spc="50" dirty="0">
                <a:latin typeface="Trebuchet MS"/>
                <a:cs typeface="Trebuchet MS"/>
              </a:rPr>
              <a:t>olio </a:t>
            </a:r>
            <a:r>
              <a:rPr sz="3100" spc="45" dirty="0">
                <a:latin typeface="Trebuchet MS"/>
                <a:cs typeface="Trebuchet MS"/>
              </a:rPr>
              <a:t>di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25" dirty="0" err="1">
                <a:latin typeface="Trebuchet MS"/>
                <a:cs typeface="Trebuchet MS"/>
              </a:rPr>
              <a:t>oliva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160" dirty="0" err="1">
                <a:latin typeface="Trebuchet MS"/>
                <a:cs typeface="Trebuchet MS"/>
              </a:rPr>
              <a:t>vanno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5" dirty="0" err="1">
                <a:latin typeface="Trebuchet MS"/>
                <a:cs typeface="Trebuchet MS"/>
              </a:rPr>
              <a:t>integrati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se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45" dirty="0" err="1">
                <a:latin typeface="Trebuchet MS"/>
                <a:cs typeface="Trebuchet MS"/>
              </a:rPr>
              <a:t>tollerati</a:t>
            </a:r>
            <a:r>
              <a:rPr sz="3100" spc="-45" dirty="0"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9893" y="102169"/>
            <a:ext cx="13154025" cy="7376159"/>
            <a:chOff x="2969893" y="102169"/>
            <a:chExt cx="13154025" cy="7376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9893" y="1643195"/>
              <a:ext cx="9188201" cy="5834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2504" y="102169"/>
              <a:ext cx="12140991" cy="15392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80133" y="8332543"/>
            <a:ext cx="17943830" cy="266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8000"/>
              </a:lnSpc>
              <a:spcBef>
                <a:spcPts val="95"/>
              </a:spcBef>
            </a:pPr>
            <a:r>
              <a:rPr sz="3100" spc="100" dirty="0" err="1">
                <a:latin typeface="Trebuchet MS"/>
                <a:cs typeface="Trebuchet MS"/>
              </a:rPr>
              <a:t>Successivamente</a:t>
            </a:r>
            <a:r>
              <a:rPr sz="3100" spc="100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il </a:t>
            </a:r>
            <a:r>
              <a:rPr sz="3100" spc="55" dirty="0">
                <a:latin typeface="Trebuchet MS"/>
                <a:cs typeface="Trebuchet MS"/>
              </a:rPr>
              <a:t>Nutritional </a:t>
            </a:r>
            <a:r>
              <a:rPr sz="3100" spc="90" dirty="0">
                <a:latin typeface="Trebuchet MS"/>
                <a:cs typeface="Trebuchet MS"/>
              </a:rPr>
              <a:t>Goal </a:t>
            </a:r>
            <a:r>
              <a:rPr sz="3100" spc="105" dirty="0">
                <a:latin typeface="Trebuchet MS"/>
                <a:cs typeface="Trebuchet MS"/>
              </a:rPr>
              <a:t>per </a:t>
            </a:r>
            <a:r>
              <a:rPr sz="3100" spc="-95" dirty="0" err="1">
                <a:latin typeface="Trebuchet MS"/>
                <a:cs typeface="Trebuchet MS"/>
              </a:rPr>
              <a:t>i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30" dirty="0" err="1">
                <a:latin typeface="Trebuchet MS"/>
                <a:cs typeface="Trebuchet MS"/>
              </a:rPr>
              <a:t>pazienti</a:t>
            </a:r>
            <a:r>
              <a:rPr sz="3100" spc="30" dirty="0">
                <a:latin typeface="Trebuchet MS"/>
                <a:cs typeface="Trebuchet MS"/>
              </a:rPr>
              <a:t> </a:t>
            </a:r>
            <a:r>
              <a:rPr sz="3100" spc="65" dirty="0" err="1">
                <a:latin typeface="Trebuchet MS"/>
                <a:cs typeface="Trebuchet MS"/>
              </a:rPr>
              <a:t>è</a:t>
            </a:r>
            <a:r>
              <a:rPr sz="3100" spc="65" dirty="0">
                <a:latin typeface="Trebuchet MS"/>
                <a:cs typeface="Trebuchet MS"/>
              </a:rPr>
              <a:t> </a:t>
            </a:r>
            <a:r>
              <a:rPr sz="3100" spc="70" dirty="0" err="1">
                <a:latin typeface="Trebuchet MS"/>
                <a:cs typeface="Trebuchet MS"/>
              </a:rPr>
              <a:t>quello</a:t>
            </a:r>
            <a:r>
              <a:rPr sz="3100" spc="70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di </a:t>
            </a:r>
            <a:r>
              <a:rPr sz="3100" spc="100" dirty="0" err="1">
                <a:latin typeface="Trebuchet MS"/>
                <a:cs typeface="Trebuchet MS"/>
              </a:rPr>
              <a:t>raggiungere</a:t>
            </a:r>
            <a:r>
              <a:rPr sz="3100" spc="100" dirty="0">
                <a:latin typeface="Trebuchet MS"/>
                <a:cs typeface="Trebuchet MS"/>
              </a:rPr>
              <a:t> </a:t>
            </a:r>
            <a:r>
              <a:rPr sz="3100" spc="185" dirty="0" err="1">
                <a:latin typeface="Trebuchet MS"/>
                <a:cs typeface="Trebuchet MS"/>
              </a:rPr>
              <a:t>una</a:t>
            </a:r>
            <a:r>
              <a:rPr sz="3100" spc="185" dirty="0">
                <a:latin typeface="Trebuchet MS"/>
                <a:cs typeface="Trebuchet MS"/>
              </a:rPr>
              <a:t> </a:t>
            </a:r>
            <a:r>
              <a:rPr sz="3100" b="1" spc="125" dirty="0" err="1">
                <a:solidFill>
                  <a:srgbClr val="FF0000"/>
                </a:solidFill>
                <a:latin typeface="Trebuchet MS"/>
                <a:cs typeface="Trebuchet MS"/>
              </a:rPr>
              <a:t>dieta</a:t>
            </a:r>
            <a:r>
              <a:rPr sz="3100" b="1" spc="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10" dirty="0" err="1">
                <a:solidFill>
                  <a:srgbClr val="FF0000"/>
                </a:solidFill>
                <a:latin typeface="Trebuchet MS"/>
                <a:cs typeface="Trebuchet MS"/>
              </a:rPr>
              <a:t>ipocalorica</a:t>
            </a:r>
            <a:r>
              <a:rPr sz="3100" b="1" spc="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-91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30" dirty="0" err="1">
                <a:solidFill>
                  <a:srgbClr val="FF0000"/>
                </a:solidFill>
                <a:latin typeface="Trebuchet MS"/>
                <a:cs typeface="Trebuchet MS"/>
              </a:rPr>
              <a:t>bilanciata</a:t>
            </a:r>
            <a:r>
              <a:rPr sz="31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55" dirty="0" err="1">
                <a:solidFill>
                  <a:srgbClr val="FF0000"/>
                </a:solidFill>
                <a:latin typeface="Trebuchet MS"/>
                <a:cs typeface="Trebuchet MS"/>
              </a:rPr>
              <a:t>variata</a:t>
            </a:r>
            <a:r>
              <a:rPr sz="31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00" dirty="0" err="1">
                <a:solidFill>
                  <a:srgbClr val="FF0000"/>
                </a:solidFill>
                <a:latin typeface="Trebuchet MS"/>
                <a:cs typeface="Trebuchet MS"/>
              </a:rPr>
              <a:t>che</a:t>
            </a:r>
            <a:r>
              <a:rPr sz="31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40" dirty="0" err="1">
                <a:solidFill>
                  <a:srgbClr val="FF0000"/>
                </a:solidFill>
                <a:latin typeface="Trebuchet MS"/>
                <a:cs typeface="Trebuchet MS"/>
              </a:rPr>
              <a:t>limita</a:t>
            </a:r>
            <a:r>
              <a:rPr sz="31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31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14" dirty="0" err="1">
                <a:solidFill>
                  <a:srgbClr val="FF0000"/>
                </a:solidFill>
                <a:latin typeface="Trebuchet MS"/>
                <a:cs typeface="Trebuchet MS"/>
              </a:rPr>
              <a:t>esclude</a:t>
            </a:r>
            <a:r>
              <a:rPr sz="31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65" dirty="0" err="1">
                <a:solidFill>
                  <a:srgbClr val="FF0000"/>
                </a:solidFill>
                <a:latin typeface="Trebuchet MS"/>
                <a:cs typeface="Trebuchet MS"/>
              </a:rPr>
              <a:t>zuccheri</a:t>
            </a:r>
            <a:r>
              <a:rPr sz="31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10" dirty="0" err="1">
                <a:solidFill>
                  <a:srgbClr val="FF0000"/>
                </a:solidFill>
                <a:latin typeface="Trebuchet MS"/>
                <a:cs typeface="Trebuchet MS"/>
              </a:rPr>
              <a:t>aggiunti</a:t>
            </a:r>
            <a:r>
              <a:rPr sz="3100" b="1" spc="110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31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55" dirty="0" err="1">
                <a:solidFill>
                  <a:srgbClr val="FF0000"/>
                </a:solidFill>
                <a:latin typeface="Trebuchet MS"/>
                <a:cs typeface="Trebuchet MS"/>
              </a:rPr>
              <a:t>bevande</a:t>
            </a:r>
            <a:r>
              <a:rPr sz="31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60" dirty="0" err="1">
                <a:solidFill>
                  <a:srgbClr val="FF0000"/>
                </a:solidFill>
                <a:latin typeface="Trebuchet MS"/>
                <a:cs typeface="Trebuchet MS"/>
              </a:rPr>
              <a:t>zuccherate</a:t>
            </a:r>
            <a:r>
              <a:rPr sz="3100" b="1" spc="60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31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30" dirty="0" err="1">
                <a:solidFill>
                  <a:srgbClr val="FF0000"/>
                </a:solidFill>
                <a:latin typeface="Trebuchet MS"/>
                <a:cs typeface="Trebuchet MS"/>
              </a:rPr>
              <a:t>dolci</a:t>
            </a:r>
            <a:r>
              <a:rPr sz="3100" b="1" spc="30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31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60" dirty="0" err="1">
                <a:solidFill>
                  <a:srgbClr val="FF0000"/>
                </a:solidFill>
                <a:latin typeface="Trebuchet MS"/>
                <a:cs typeface="Trebuchet MS"/>
              </a:rPr>
              <a:t>alcool</a:t>
            </a:r>
            <a:r>
              <a:rPr sz="3100" b="1" spc="60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sz="3100" b="1" spc="-91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85" dirty="0" err="1">
                <a:solidFill>
                  <a:srgbClr val="FF0000"/>
                </a:solidFill>
                <a:latin typeface="Trebuchet MS"/>
                <a:cs typeface="Trebuchet MS"/>
              </a:rPr>
              <a:t>caffè</a:t>
            </a:r>
            <a:r>
              <a:rPr sz="31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6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60" dirty="0" err="1">
                <a:solidFill>
                  <a:srgbClr val="FF0000"/>
                </a:solidFill>
                <a:latin typeface="Trebuchet MS"/>
                <a:cs typeface="Trebuchet MS"/>
              </a:rPr>
              <a:t>cibi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30" dirty="0" err="1">
                <a:solidFill>
                  <a:srgbClr val="FF0000"/>
                </a:solidFill>
                <a:latin typeface="Trebuchet MS"/>
                <a:cs typeface="Trebuchet MS"/>
              </a:rPr>
              <a:t>fritti</a:t>
            </a:r>
            <a:r>
              <a:rPr sz="3100" b="1" spc="30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  <a:p>
            <a:pPr marL="2473325">
              <a:lnSpc>
                <a:spcPct val="100000"/>
              </a:lnSpc>
              <a:spcBef>
                <a:spcPts val="2880"/>
              </a:spcBef>
            </a:pPr>
            <a:r>
              <a:rPr sz="1950" spc="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J</a:t>
            </a:r>
            <a:r>
              <a:rPr sz="1950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50" spc="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Am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Diet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Assoc.</a:t>
            </a:r>
            <a:r>
              <a:rPr sz="195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950" spc="10" dirty="0">
                <a:latin typeface="Calibri"/>
                <a:cs typeface="Calibri"/>
              </a:rPr>
              <a:t>2010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Apr</a:t>
            </a:r>
            <a:endParaRPr sz="1950" dirty="0">
              <a:latin typeface="Calibri"/>
              <a:cs typeface="Calibri"/>
            </a:endParaRPr>
          </a:p>
          <a:p>
            <a:pPr marL="2473325">
              <a:lnSpc>
                <a:spcPct val="100000"/>
              </a:lnSpc>
              <a:spcBef>
                <a:spcPts val="10"/>
              </a:spcBef>
            </a:pPr>
            <a:r>
              <a:rPr sz="1950" b="1" spc="10" dirty="0">
                <a:latin typeface="Calibri"/>
                <a:cs typeface="Calibri"/>
              </a:rPr>
              <a:t>Nutrition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care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for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patients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undergoing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laparoscopic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sleeve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gastrectomy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for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weight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10" dirty="0">
                <a:latin typeface="Calibri"/>
                <a:cs typeface="Calibri"/>
              </a:rPr>
              <a:t>loss.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Snyder-Marlow</a:t>
            </a:r>
            <a:r>
              <a:rPr sz="1950" spc="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950" spc="10" dirty="0">
                <a:latin typeface="Calibri"/>
                <a:cs typeface="Calibri"/>
                <a:hlinkClick r:id="rId5"/>
              </a:rPr>
              <a:t>,</a:t>
            </a:r>
            <a:r>
              <a:rPr sz="1950" spc="15" dirty="0">
                <a:latin typeface="Calibri"/>
                <a:cs typeface="Calibri"/>
                <a:hlinkClick r:id="rId5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Taylor</a:t>
            </a:r>
            <a:r>
              <a:rPr sz="1950" spc="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950" spc="10" dirty="0">
                <a:latin typeface="Calibri"/>
                <a:cs typeface="Calibri"/>
                <a:hlinkClick r:id="rId6"/>
              </a:rPr>
              <a:t>,</a:t>
            </a:r>
            <a:r>
              <a:rPr sz="1950" spc="15" dirty="0">
                <a:latin typeface="Calibri"/>
                <a:cs typeface="Calibri"/>
                <a:hlinkClick r:id="rId6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Lenhard</a:t>
            </a:r>
            <a:r>
              <a:rPr sz="1950" spc="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950" spc="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MJ</a:t>
            </a:r>
            <a:r>
              <a:rPr sz="1950" spc="10" dirty="0">
                <a:latin typeface="Calibri"/>
                <a:cs typeface="Calibri"/>
                <a:hlinkClick r:id="rId7"/>
              </a:rPr>
              <a:t>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44799" y="554000"/>
            <a:ext cx="1073277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QUALI</a:t>
            </a:r>
            <a:r>
              <a:rPr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5" dirty="0">
                <a:solidFill>
                  <a:srgbClr val="000000"/>
                </a:solidFill>
                <a:latin typeface="Tahoma"/>
                <a:cs typeface="Tahoma"/>
              </a:rPr>
              <a:t>SONO</a:t>
            </a:r>
            <a:r>
              <a:rPr sz="4400" spc="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NUTRITIONAL</a:t>
            </a:r>
            <a:r>
              <a:rPr sz="4400" spc="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GOALS?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23433" y="2579661"/>
            <a:ext cx="6964680" cy="448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sz="3100" spc="60" dirty="0" err="1">
                <a:latin typeface="Trebuchet MS"/>
                <a:cs typeface="Trebuchet MS"/>
              </a:rPr>
              <a:t>Riuscire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145" dirty="0">
                <a:latin typeface="Trebuchet MS"/>
                <a:cs typeface="Trebuchet MS"/>
              </a:rPr>
              <a:t>ad </a:t>
            </a:r>
            <a:r>
              <a:rPr sz="3100" spc="70" dirty="0" err="1">
                <a:latin typeface="Trebuchet MS"/>
                <a:cs typeface="Trebuchet MS"/>
              </a:rPr>
              <a:t>avere</a:t>
            </a:r>
            <a:r>
              <a:rPr sz="3100" spc="70" dirty="0">
                <a:latin typeface="Trebuchet MS"/>
                <a:cs typeface="Trebuchet MS"/>
              </a:rPr>
              <a:t> </a:t>
            </a:r>
            <a:r>
              <a:rPr sz="3100" spc="55" dirty="0" err="1">
                <a:latin typeface="Trebuchet MS"/>
                <a:cs typeface="Trebuchet MS"/>
              </a:rPr>
              <a:t>un’adeguata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55" dirty="0" err="1">
                <a:latin typeface="Trebuchet MS"/>
                <a:cs typeface="Trebuchet MS"/>
              </a:rPr>
              <a:t>idratazione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65" dirty="0" err="1">
                <a:latin typeface="Trebuchet MS"/>
                <a:cs typeface="Trebuchet MS"/>
              </a:rPr>
              <a:t>è</a:t>
            </a:r>
            <a:r>
              <a:rPr sz="3100" spc="65" dirty="0">
                <a:latin typeface="Trebuchet MS"/>
                <a:cs typeface="Trebuchet MS"/>
              </a:rPr>
              <a:t> </a:t>
            </a:r>
            <a:r>
              <a:rPr sz="3100" spc="20" dirty="0" err="1">
                <a:latin typeface="Trebuchet MS"/>
                <a:cs typeface="Trebuchet MS"/>
              </a:rPr>
              <a:t>cruciale</a:t>
            </a:r>
            <a:r>
              <a:rPr sz="3100" spc="20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per </a:t>
            </a:r>
            <a:r>
              <a:rPr sz="3100" spc="-45" dirty="0">
                <a:latin typeface="Trebuchet MS"/>
                <a:cs typeface="Trebuchet MS"/>
              </a:rPr>
              <a:t>tutti </a:t>
            </a:r>
            <a:r>
              <a:rPr sz="3100" spc="-95" dirty="0" err="1">
                <a:latin typeface="Trebuchet MS"/>
                <a:cs typeface="Trebuchet MS"/>
              </a:rPr>
              <a:t>i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30" dirty="0" err="1">
                <a:latin typeface="Trebuchet MS"/>
                <a:cs typeface="Trebuchet MS"/>
              </a:rPr>
              <a:t>pazienti</a:t>
            </a:r>
            <a:r>
              <a:rPr sz="3100" spc="30" dirty="0">
                <a:latin typeface="Trebuchet MS"/>
                <a:cs typeface="Trebuchet MS"/>
              </a:rPr>
              <a:t> </a:t>
            </a:r>
            <a:r>
              <a:rPr sz="3100" spc="105" dirty="0" err="1">
                <a:latin typeface="Trebuchet MS"/>
                <a:cs typeface="Trebuchet MS"/>
              </a:rPr>
              <a:t>durante</a:t>
            </a:r>
            <a:r>
              <a:rPr sz="3100" spc="105" dirty="0">
                <a:latin typeface="Trebuchet MS"/>
                <a:cs typeface="Trebuchet MS"/>
              </a:rPr>
              <a:t> </a:t>
            </a:r>
            <a:r>
              <a:rPr sz="3100" spc="220" dirty="0">
                <a:latin typeface="Trebuchet MS"/>
                <a:cs typeface="Trebuchet MS"/>
              </a:rPr>
              <a:t>un </a:t>
            </a:r>
            <a:r>
              <a:rPr sz="3100" spc="110" dirty="0" err="1">
                <a:latin typeface="Trebuchet MS"/>
                <a:cs typeface="Trebuchet MS"/>
              </a:rPr>
              <a:t>rapido</a:t>
            </a:r>
            <a:r>
              <a:rPr sz="3100" spc="110" dirty="0">
                <a:latin typeface="Trebuchet MS"/>
                <a:cs typeface="Trebuchet MS"/>
              </a:rPr>
              <a:t> </a:t>
            </a:r>
            <a:r>
              <a:rPr sz="3100" spc="40" dirty="0">
                <a:latin typeface="Trebuchet MS"/>
                <a:cs typeface="Trebuchet MS"/>
              </a:rPr>
              <a:t>calo </a:t>
            </a:r>
            <a:r>
              <a:rPr sz="3100" spc="45" dirty="0">
                <a:latin typeface="Trebuchet MS"/>
                <a:cs typeface="Trebuchet MS"/>
              </a:rPr>
              <a:t> </a:t>
            </a:r>
            <a:r>
              <a:rPr sz="3100" spc="65" dirty="0" err="1">
                <a:latin typeface="Trebuchet MS"/>
                <a:cs typeface="Trebuchet MS"/>
              </a:rPr>
              <a:t>ponderale</a:t>
            </a:r>
            <a:r>
              <a:rPr sz="3100" spc="65" dirty="0">
                <a:latin typeface="Trebuchet MS"/>
                <a:cs typeface="Trebuchet MS"/>
              </a:rPr>
              <a:t>. </a:t>
            </a:r>
            <a:r>
              <a:rPr sz="3100" spc="10" dirty="0">
                <a:latin typeface="Trebuchet MS"/>
                <a:cs typeface="Trebuchet MS"/>
              </a:rPr>
              <a:t>I </a:t>
            </a:r>
            <a:r>
              <a:rPr sz="3100" b="1" spc="95" dirty="0" err="1">
                <a:latin typeface="Trebuchet MS"/>
                <a:cs typeface="Trebuchet MS"/>
              </a:rPr>
              <a:t>liquidi</a:t>
            </a:r>
            <a:r>
              <a:rPr sz="3100" b="1" spc="95" dirty="0">
                <a:latin typeface="Trebuchet MS"/>
                <a:cs typeface="Trebuchet MS"/>
              </a:rPr>
              <a:t> </a:t>
            </a:r>
            <a:r>
              <a:rPr sz="3100" b="1" spc="200" dirty="0" err="1">
                <a:latin typeface="Trebuchet MS"/>
                <a:cs typeface="Trebuchet MS"/>
              </a:rPr>
              <a:t>vanno</a:t>
            </a:r>
            <a:r>
              <a:rPr sz="3100" b="1" spc="200" dirty="0">
                <a:latin typeface="Trebuchet MS"/>
                <a:cs typeface="Trebuchet MS"/>
              </a:rPr>
              <a:t> </a:t>
            </a:r>
            <a:r>
              <a:rPr sz="3100" b="1" spc="180" dirty="0" err="1">
                <a:latin typeface="Trebuchet MS"/>
                <a:cs typeface="Trebuchet MS"/>
              </a:rPr>
              <a:t>assunti</a:t>
            </a:r>
            <a:r>
              <a:rPr sz="3100" b="1" spc="180" dirty="0">
                <a:latin typeface="Trebuchet MS"/>
                <a:cs typeface="Trebuchet MS"/>
              </a:rPr>
              <a:t> </a:t>
            </a:r>
            <a:r>
              <a:rPr sz="3100" b="1" spc="185" dirty="0">
                <a:latin typeface="Trebuchet MS"/>
                <a:cs typeface="Trebuchet MS"/>
              </a:rPr>
              <a:t> </a:t>
            </a:r>
            <a:r>
              <a:rPr sz="3100" b="1" spc="110" dirty="0">
                <a:latin typeface="Trebuchet MS"/>
                <a:cs typeface="Trebuchet MS"/>
              </a:rPr>
              <a:t>lentamente</a:t>
            </a:r>
            <a:r>
              <a:rPr sz="3100" spc="110" dirty="0">
                <a:latin typeface="Trebuchet MS"/>
                <a:cs typeface="Trebuchet MS"/>
              </a:rPr>
              <a:t>, </a:t>
            </a:r>
            <a:r>
              <a:rPr sz="3100" spc="65" dirty="0" err="1">
                <a:latin typeface="Trebuchet MS"/>
                <a:cs typeface="Trebuchet MS"/>
              </a:rPr>
              <a:t>separati</a:t>
            </a:r>
            <a:r>
              <a:rPr sz="3100" spc="65" dirty="0">
                <a:latin typeface="Trebuchet MS"/>
                <a:cs typeface="Trebuchet MS"/>
              </a:rPr>
              <a:t> </a:t>
            </a:r>
            <a:r>
              <a:rPr sz="3100" b="1" spc="190" dirty="0" err="1">
                <a:latin typeface="Trebuchet MS"/>
                <a:cs typeface="Trebuchet MS"/>
              </a:rPr>
              <a:t>almeno</a:t>
            </a:r>
            <a:r>
              <a:rPr sz="3100" b="1" spc="190" dirty="0">
                <a:latin typeface="Trebuchet MS"/>
                <a:cs typeface="Trebuchet MS"/>
              </a:rPr>
              <a:t> </a:t>
            </a:r>
            <a:r>
              <a:rPr sz="3100" b="1" spc="195" dirty="0">
                <a:latin typeface="Trebuchet MS"/>
                <a:cs typeface="Trebuchet MS"/>
              </a:rPr>
              <a:t> </a:t>
            </a:r>
            <a:r>
              <a:rPr sz="3100" b="1" spc="35" dirty="0" err="1">
                <a:latin typeface="Trebuchet MS"/>
                <a:cs typeface="Trebuchet MS"/>
              </a:rPr>
              <a:t>mezz’ora</a:t>
            </a:r>
            <a:r>
              <a:rPr sz="3100" b="1" spc="35" dirty="0">
                <a:latin typeface="Trebuchet MS"/>
                <a:cs typeface="Trebuchet MS"/>
              </a:rPr>
              <a:t> </a:t>
            </a:r>
            <a:r>
              <a:rPr sz="3100" b="1" spc="35" dirty="0" err="1">
                <a:latin typeface="Trebuchet MS"/>
                <a:cs typeface="Trebuchet MS"/>
              </a:rPr>
              <a:t>dall’inizio</a:t>
            </a:r>
            <a:r>
              <a:rPr sz="3100" b="1" spc="35" dirty="0">
                <a:latin typeface="Trebuchet MS"/>
                <a:cs typeface="Trebuchet MS"/>
              </a:rPr>
              <a:t> </a:t>
            </a:r>
            <a:r>
              <a:rPr sz="3100" b="1" spc="65" dirty="0">
                <a:latin typeface="Trebuchet MS"/>
                <a:cs typeface="Trebuchet MS"/>
              </a:rPr>
              <a:t>e </a:t>
            </a:r>
            <a:r>
              <a:rPr sz="3100" b="1" spc="145" dirty="0" err="1">
                <a:latin typeface="Trebuchet MS"/>
                <a:cs typeface="Trebuchet MS"/>
              </a:rPr>
              <a:t>dalla</a:t>
            </a:r>
            <a:r>
              <a:rPr sz="3100" b="1" spc="145" dirty="0">
                <a:latin typeface="Trebuchet MS"/>
                <a:cs typeface="Trebuchet MS"/>
              </a:rPr>
              <a:t> </a:t>
            </a:r>
            <a:r>
              <a:rPr sz="3100" b="1" spc="95" dirty="0">
                <a:latin typeface="Trebuchet MS"/>
                <a:cs typeface="Trebuchet MS"/>
              </a:rPr>
              <a:t>fine </a:t>
            </a:r>
            <a:r>
              <a:rPr sz="3100" b="1" spc="90" dirty="0" err="1">
                <a:latin typeface="Trebuchet MS"/>
                <a:cs typeface="Trebuchet MS"/>
              </a:rPr>
              <a:t>dei</a:t>
            </a:r>
            <a:r>
              <a:rPr sz="3100" b="1" spc="90" dirty="0">
                <a:latin typeface="Trebuchet MS"/>
                <a:cs typeface="Trebuchet MS"/>
              </a:rPr>
              <a:t> </a:t>
            </a:r>
            <a:r>
              <a:rPr sz="3100" b="1" spc="-919" dirty="0">
                <a:latin typeface="Trebuchet MS"/>
                <a:cs typeface="Trebuchet MS"/>
              </a:rPr>
              <a:t> </a:t>
            </a:r>
            <a:r>
              <a:rPr sz="3100" b="1" spc="75" dirty="0" err="1">
                <a:latin typeface="Trebuchet MS"/>
                <a:cs typeface="Trebuchet MS"/>
              </a:rPr>
              <a:t>pasti</a:t>
            </a:r>
            <a:r>
              <a:rPr sz="3100" spc="75" dirty="0">
                <a:latin typeface="Trebuchet MS"/>
                <a:cs typeface="Trebuchet MS"/>
              </a:rPr>
              <a:t>,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con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b="1" spc="55" dirty="0" err="1">
                <a:solidFill>
                  <a:srgbClr val="FF0000"/>
                </a:solidFill>
                <a:latin typeface="Trebuchet MS"/>
                <a:cs typeface="Trebuchet MS"/>
              </a:rPr>
              <a:t>l’obiettivo</a:t>
            </a:r>
            <a:r>
              <a:rPr sz="31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0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310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50" dirty="0" err="1">
                <a:solidFill>
                  <a:srgbClr val="FF0000"/>
                </a:solidFill>
                <a:latin typeface="Trebuchet MS"/>
                <a:cs typeface="Trebuchet MS"/>
              </a:rPr>
              <a:t>raggiungere</a:t>
            </a:r>
            <a:r>
              <a:rPr sz="3100" b="1" spc="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-91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-65" dirty="0">
                <a:solidFill>
                  <a:srgbClr val="FF0000"/>
                </a:solidFill>
                <a:latin typeface="Trebuchet MS"/>
                <a:cs typeface="Trebuchet MS"/>
              </a:rPr>
              <a:t>1.5L</a:t>
            </a:r>
            <a:r>
              <a:rPr sz="31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135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31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95" dirty="0" err="1">
                <a:solidFill>
                  <a:srgbClr val="FF0000"/>
                </a:solidFill>
                <a:latin typeface="Trebuchet MS"/>
                <a:cs typeface="Trebuchet MS"/>
              </a:rPr>
              <a:t>giorno</a:t>
            </a:r>
            <a:r>
              <a:rPr sz="3100" b="1" spc="95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3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0451" y="4675424"/>
            <a:ext cx="9201150" cy="5986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85">
              <a:lnSpc>
                <a:spcPct val="116599"/>
              </a:lnSpc>
              <a:spcBef>
                <a:spcPts val="100"/>
              </a:spcBef>
            </a:pPr>
            <a:r>
              <a:rPr sz="3050" spc="65" dirty="0">
                <a:latin typeface="Trebuchet MS"/>
                <a:cs typeface="Trebuchet MS"/>
              </a:rPr>
              <a:t>La </a:t>
            </a:r>
            <a:r>
              <a:rPr sz="3050" b="1" spc="90" dirty="0" err="1">
                <a:solidFill>
                  <a:srgbClr val="FF0000"/>
                </a:solidFill>
                <a:latin typeface="Trebuchet MS"/>
                <a:cs typeface="Trebuchet MS"/>
              </a:rPr>
              <a:t>frequenza</a:t>
            </a:r>
            <a:r>
              <a:rPr sz="3050" b="1" spc="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70" dirty="0" err="1">
                <a:solidFill>
                  <a:srgbClr val="FF0000"/>
                </a:solidFill>
                <a:latin typeface="Trebuchet MS"/>
                <a:cs typeface="Trebuchet MS"/>
              </a:rPr>
              <a:t>dei</a:t>
            </a:r>
            <a:r>
              <a:rPr sz="3050" b="1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85" dirty="0" err="1">
                <a:solidFill>
                  <a:srgbClr val="FF0000"/>
                </a:solidFill>
                <a:latin typeface="Trebuchet MS"/>
                <a:cs typeface="Trebuchet MS"/>
              </a:rPr>
              <a:t>controlli</a:t>
            </a:r>
            <a:r>
              <a:rPr sz="3050" b="1" spc="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90" dirty="0" err="1">
                <a:solidFill>
                  <a:srgbClr val="FF0000"/>
                </a:solidFill>
                <a:latin typeface="Trebuchet MS"/>
                <a:cs typeface="Trebuchet MS"/>
              </a:rPr>
              <a:t>nutrizionali</a:t>
            </a:r>
            <a:r>
              <a:rPr sz="3050" b="1" spc="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spc="95" dirty="0" err="1">
                <a:latin typeface="Trebuchet MS"/>
                <a:cs typeface="Trebuchet MS"/>
              </a:rPr>
              <a:t>dipende</a:t>
            </a:r>
            <a:r>
              <a:rPr sz="3050" spc="95" dirty="0">
                <a:latin typeface="Trebuchet MS"/>
                <a:cs typeface="Trebuchet MS"/>
              </a:rPr>
              <a:t> </a:t>
            </a:r>
            <a:r>
              <a:rPr sz="3050" spc="100" dirty="0">
                <a:latin typeface="Trebuchet MS"/>
                <a:cs typeface="Trebuchet MS"/>
              </a:rPr>
              <a:t> </a:t>
            </a:r>
            <a:r>
              <a:rPr sz="3050" spc="5" dirty="0" err="1">
                <a:latin typeface="Trebuchet MS"/>
                <a:cs typeface="Trebuchet MS"/>
              </a:rPr>
              <a:t>dalle</a:t>
            </a:r>
            <a:r>
              <a:rPr sz="3050" spc="-135" dirty="0">
                <a:latin typeface="Trebuchet MS"/>
                <a:cs typeface="Trebuchet MS"/>
              </a:rPr>
              <a:t> </a:t>
            </a:r>
            <a:r>
              <a:rPr sz="3050" b="1" spc="95" dirty="0" err="1">
                <a:latin typeface="Trebuchet MS"/>
                <a:cs typeface="Trebuchet MS"/>
              </a:rPr>
              <a:t>caratteristiche</a:t>
            </a:r>
            <a:r>
              <a:rPr sz="3050" b="1" spc="-135" dirty="0">
                <a:latin typeface="Trebuchet MS"/>
                <a:cs typeface="Trebuchet MS"/>
              </a:rPr>
              <a:t> </a:t>
            </a:r>
            <a:r>
              <a:rPr sz="3050" b="1" spc="75" dirty="0">
                <a:latin typeface="Trebuchet MS"/>
                <a:cs typeface="Trebuchet MS"/>
              </a:rPr>
              <a:t>del</a:t>
            </a:r>
            <a:r>
              <a:rPr sz="3050" b="1" spc="-130" dirty="0">
                <a:latin typeface="Trebuchet MS"/>
                <a:cs typeface="Trebuchet MS"/>
              </a:rPr>
              <a:t> </a:t>
            </a:r>
            <a:r>
              <a:rPr sz="3050" b="1" spc="80" dirty="0" err="1">
                <a:latin typeface="Trebuchet MS"/>
                <a:cs typeface="Trebuchet MS"/>
              </a:rPr>
              <a:t>paziente</a:t>
            </a:r>
            <a:r>
              <a:rPr sz="3050" b="1" spc="-135" dirty="0">
                <a:latin typeface="Trebuchet MS"/>
                <a:cs typeface="Trebuchet MS"/>
              </a:rPr>
              <a:t> </a:t>
            </a:r>
            <a:r>
              <a:rPr sz="3050" b="1" spc="45" dirty="0">
                <a:latin typeface="Trebuchet MS"/>
                <a:cs typeface="Trebuchet MS"/>
              </a:rPr>
              <a:t>e</a:t>
            </a:r>
            <a:r>
              <a:rPr sz="3050" b="1" spc="-135" dirty="0">
                <a:latin typeface="Trebuchet MS"/>
                <a:cs typeface="Trebuchet MS"/>
              </a:rPr>
              <a:t> </a:t>
            </a:r>
            <a:r>
              <a:rPr sz="3050" b="1" spc="95" dirty="0" err="1">
                <a:latin typeface="Trebuchet MS"/>
                <a:cs typeface="Trebuchet MS"/>
              </a:rPr>
              <a:t>della</a:t>
            </a:r>
            <a:r>
              <a:rPr sz="3050" b="1" spc="-130" dirty="0">
                <a:latin typeface="Trebuchet MS"/>
                <a:cs typeface="Trebuchet MS"/>
              </a:rPr>
              <a:t> </a:t>
            </a:r>
            <a:r>
              <a:rPr sz="3050" b="1" spc="135" dirty="0" err="1">
                <a:latin typeface="Trebuchet MS"/>
                <a:cs typeface="Trebuchet MS"/>
              </a:rPr>
              <a:t>gravità</a:t>
            </a:r>
            <a:r>
              <a:rPr sz="3050" b="1" spc="135" dirty="0">
                <a:latin typeface="Trebuchet MS"/>
                <a:cs typeface="Trebuchet MS"/>
              </a:rPr>
              <a:t> </a:t>
            </a:r>
            <a:r>
              <a:rPr sz="3050" b="1" spc="-905" dirty="0">
                <a:latin typeface="Trebuchet MS"/>
                <a:cs typeface="Trebuchet MS"/>
              </a:rPr>
              <a:t> </a:t>
            </a:r>
            <a:r>
              <a:rPr sz="3050" b="1" spc="60" dirty="0" err="1">
                <a:latin typeface="Trebuchet MS"/>
                <a:cs typeface="Trebuchet MS"/>
              </a:rPr>
              <a:t>delle</a:t>
            </a:r>
            <a:r>
              <a:rPr sz="3050" b="1" spc="-135" dirty="0">
                <a:latin typeface="Trebuchet MS"/>
                <a:cs typeface="Trebuchet MS"/>
              </a:rPr>
              <a:t> </a:t>
            </a:r>
            <a:r>
              <a:rPr sz="3050" b="1" spc="95" dirty="0" err="1">
                <a:latin typeface="Trebuchet MS"/>
                <a:cs typeface="Trebuchet MS"/>
              </a:rPr>
              <a:t>comorbidità</a:t>
            </a:r>
            <a:r>
              <a:rPr sz="3050" b="1" spc="95" dirty="0">
                <a:latin typeface="Trebuchet MS"/>
                <a:cs typeface="Trebuchet MS"/>
              </a:rPr>
              <a:t>.</a:t>
            </a:r>
            <a:endParaRPr sz="3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50" spc="100" dirty="0">
                <a:latin typeface="Trebuchet MS"/>
                <a:cs typeface="Trebuchet MS"/>
              </a:rPr>
              <a:t>In</a:t>
            </a:r>
            <a:r>
              <a:rPr sz="3050" spc="-145" dirty="0">
                <a:latin typeface="Trebuchet MS"/>
                <a:cs typeface="Trebuchet MS"/>
              </a:rPr>
              <a:t> </a:t>
            </a:r>
            <a:r>
              <a:rPr sz="3050" spc="85" dirty="0" err="1">
                <a:latin typeface="Trebuchet MS"/>
                <a:cs typeface="Trebuchet MS"/>
              </a:rPr>
              <a:t>genere</a:t>
            </a:r>
            <a:r>
              <a:rPr sz="3050" spc="-140" dirty="0">
                <a:latin typeface="Trebuchet MS"/>
                <a:cs typeface="Trebuchet MS"/>
              </a:rPr>
              <a:t> </a:t>
            </a:r>
            <a:r>
              <a:rPr sz="3050" spc="55" dirty="0" err="1">
                <a:latin typeface="Trebuchet MS"/>
                <a:cs typeface="Trebuchet MS"/>
              </a:rPr>
              <a:t>si</a:t>
            </a:r>
            <a:r>
              <a:rPr sz="3050" spc="-140" dirty="0">
                <a:latin typeface="Trebuchet MS"/>
                <a:cs typeface="Trebuchet MS"/>
              </a:rPr>
              <a:t> </a:t>
            </a:r>
            <a:r>
              <a:rPr sz="3050" spc="95" dirty="0" err="1">
                <a:latin typeface="Trebuchet MS"/>
                <a:cs typeface="Trebuchet MS"/>
              </a:rPr>
              <a:t>eseguono</a:t>
            </a:r>
            <a:r>
              <a:rPr sz="3050" spc="95" dirty="0">
                <a:latin typeface="Trebuchet MS"/>
                <a:cs typeface="Trebuchet MS"/>
              </a:rPr>
              <a:t>:</a:t>
            </a:r>
            <a:endParaRPr sz="3050" dirty="0">
              <a:latin typeface="Trebuchet MS"/>
              <a:cs typeface="Trebuchet MS"/>
            </a:endParaRPr>
          </a:p>
          <a:p>
            <a:pPr marL="12700" marR="5080" indent="825500">
              <a:lnSpc>
                <a:spcPct val="116599"/>
              </a:lnSpc>
            </a:pPr>
            <a:r>
              <a:rPr sz="3050" b="1" spc="155" dirty="0">
                <a:solidFill>
                  <a:srgbClr val="FF0000"/>
                </a:solidFill>
                <a:latin typeface="Trebuchet MS"/>
                <a:cs typeface="Trebuchet MS"/>
              </a:rPr>
              <a:t>dopo</a:t>
            </a:r>
            <a:r>
              <a:rPr sz="305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-50" dirty="0">
                <a:solidFill>
                  <a:srgbClr val="FF0000"/>
                </a:solidFill>
                <a:latin typeface="Trebuchet MS"/>
                <a:cs typeface="Trebuchet MS"/>
              </a:rPr>
              <a:t>30</a:t>
            </a:r>
            <a:r>
              <a:rPr sz="305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110" dirty="0" err="1">
                <a:solidFill>
                  <a:srgbClr val="FF0000"/>
                </a:solidFill>
                <a:latin typeface="Trebuchet MS"/>
                <a:cs typeface="Trebuchet MS"/>
              </a:rPr>
              <a:t>giorni</a:t>
            </a:r>
            <a:r>
              <a:rPr sz="30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5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110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305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130" dirty="0" err="1">
                <a:solidFill>
                  <a:srgbClr val="FF0000"/>
                </a:solidFill>
                <a:latin typeface="Trebuchet MS"/>
                <a:cs typeface="Trebuchet MS"/>
              </a:rPr>
              <a:t>seguito</a:t>
            </a:r>
            <a:r>
              <a:rPr sz="30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140" dirty="0" err="1">
                <a:solidFill>
                  <a:srgbClr val="FF0000"/>
                </a:solidFill>
                <a:latin typeface="Trebuchet MS"/>
                <a:cs typeface="Trebuchet MS"/>
              </a:rPr>
              <a:t>ogni</a:t>
            </a:r>
            <a:r>
              <a:rPr sz="305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-45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sz="305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155" dirty="0" err="1">
                <a:solidFill>
                  <a:srgbClr val="FF0000"/>
                </a:solidFill>
                <a:latin typeface="Trebuchet MS"/>
                <a:cs typeface="Trebuchet MS"/>
              </a:rPr>
              <a:t>mesi</a:t>
            </a:r>
            <a:r>
              <a:rPr sz="30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spc="85" dirty="0">
                <a:latin typeface="Trebuchet MS"/>
                <a:cs typeface="Trebuchet MS"/>
              </a:rPr>
              <a:t>per</a:t>
            </a:r>
            <a:r>
              <a:rPr sz="3050" spc="-135" dirty="0">
                <a:latin typeface="Trebuchet MS"/>
                <a:cs typeface="Trebuchet MS"/>
              </a:rPr>
              <a:t> </a:t>
            </a:r>
            <a:r>
              <a:rPr sz="3050" spc="-114" dirty="0">
                <a:latin typeface="Trebuchet MS"/>
                <a:cs typeface="Trebuchet MS"/>
              </a:rPr>
              <a:t>il </a:t>
            </a:r>
            <a:r>
              <a:rPr sz="3050" spc="-905" dirty="0">
                <a:latin typeface="Trebuchet MS"/>
                <a:cs typeface="Trebuchet MS"/>
              </a:rPr>
              <a:t> </a:t>
            </a:r>
            <a:r>
              <a:rPr sz="3050" spc="120" dirty="0">
                <a:latin typeface="Trebuchet MS"/>
                <a:cs typeface="Trebuchet MS"/>
              </a:rPr>
              <a:t>primo</a:t>
            </a:r>
            <a:r>
              <a:rPr sz="3050" spc="-135" dirty="0">
                <a:latin typeface="Trebuchet MS"/>
                <a:cs typeface="Trebuchet MS"/>
              </a:rPr>
              <a:t> </a:t>
            </a:r>
            <a:r>
              <a:rPr sz="3050" spc="65" dirty="0">
                <a:latin typeface="Trebuchet MS"/>
                <a:cs typeface="Trebuchet MS"/>
              </a:rPr>
              <a:t>anno,</a:t>
            </a:r>
            <a:endParaRPr sz="3050" dirty="0">
              <a:latin typeface="Trebuchet MS"/>
              <a:cs typeface="Trebuchet MS"/>
            </a:endParaRPr>
          </a:p>
          <a:p>
            <a:pPr marL="671195">
              <a:lnSpc>
                <a:spcPct val="100000"/>
              </a:lnSpc>
              <a:spcBef>
                <a:spcPts val="605"/>
              </a:spcBef>
            </a:pPr>
            <a:r>
              <a:rPr sz="3050" b="1" spc="155" dirty="0" err="1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3050" b="1" spc="185" dirty="0" err="1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3050" b="1" spc="195" dirty="0" err="1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3050" b="1" spc="20" dirty="0" err="1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30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-45" dirty="0">
                <a:solidFill>
                  <a:srgbClr val="FF0000"/>
                </a:solidFill>
                <a:latin typeface="Trebuchet MS"/>
                <a:cs typeface="Trebuchet MS"/>
              </a:rPr>
              <a:t>6</a:t>
            </a:r>
            <a:r>
              <a:rPr sz="30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b="1" spc="365" dirty="0" err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3050" b="1" spc="40" dirty="0" err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50" b="1" spc="195" dirty="0" err="1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3050" b="1" spc="20" dirty="0" err="1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305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spc="160" dirty="0" err="1">
                <a:latin typeface="Trebuchet MS"/>
                <a:cs typeface="Trebuchet MS"/>
              </a:rPr>
              <a:t>d</a:t>
            </a:r>
            <a:r>
              <a:rPr sz="3050" spc="195" dirty="0" err="1">
                <a:latin typeface="Trebuchet MS"/>
                <a:cs typeface="Trebuchet MS"/>
              </a:rPr>
              <a:t>u</a:t>
            </a:r>
            <a:r>
              <a:rPr sz="3050" spc="60" dirty="0" err="1">
                <a:latin typeface="Trebuchet MS"/>
                <a:cs typeface="Trebuchet MS"/>
              </a:rPr>
              <a:t>r</a:t>
            </a:r>
            <a:r>
              <a:rPr sz="3050" spc="85" dirty="0" err="1">
                <a:latin typeface="Trebuchet MS"/>
                <a:cs typeface="Trebuchet MS"/>
              </a:rPr>
              <a:t>a</a:t>
            </a:r>
            <a:r>
              <a:rPr sz="3050" spc="195" dirty="0" err="1">
                <a:latin typeface="Trebuchet MS"/>
                <a:cs typeface="Trebuchet MS"/>
              </a:rPr>
              <a:t>n</a:t>
            </a:r>
            <a:r>
              <a:rPr sz="3050" spc="-125" dirty="0" err="1">
                <a:latin typeface="Trebuchet MS"/>
                <a:cs typeface="Trebuchet MS"/>
              </a:rPr>
              <a:t>t</a:t>
            </a:r>
            <a:r>
              <a:rPr sz="3050" spc="45" dirty="0" err="1">
                <a:latin typeface="Trebuchet MS"/>
                <a:cs typeface="Trebuchet MS"/>
              </a:rPr>
              <a:t>e</a:t>
            </a:r>
            <a:r>
              <a:rPr sz="3050" spc="-130" dirty="0">
                <a:latin typeface="Trebuchet MS"/>
                <a:cs typeface="Trebuchet MS"/>
              </a:rPr>
              <a:t> </a:t>
            </a:r>
            <a:r>
              <a:rPr sz="3050" spc="-100" dirty="0">
                <a:latin typeface="Trebuchet MS"/>
                <a:cs typeface="Trebuchet MS"/>
              </a:rPr>
              <a:t>i</a:t>
            </a:r>
            <a:r>
              <a:rPr sz="3050" spc="-130" dirty="0">
                <a:latin typeface="Trebuchet MS"/>
                <a:cs typeface="Trebuchet MS"/>
              </a:rPr>
              <a:t>l </a:t>
            </a:r>
            <a:r>
              <a:rPr sz="3050" spc="210" dirty="0">
                <a:latin typeface="Trebuchet MS"/>
                <a:cs typeface="Trebuchet MS"/>
              </a:rPr>
              <a:t>s</a:t>
            </a:r>
            <a:r>
              <a:rPr sz="3050" spc="40" dirty="0">
                <a:latin typeface="Trebuchet MS"/>
                <a:cs typeface="Trebuchet MS"/>
              </a:rPr>
              <a:t>e</a:t>
            </a:r>
            <a:r>
              <a:rPr sz="3050" spc="-55" dirty="0">
                <a:latin typeface="Trebuchet MS"/>
                <a:cs typeface="Trebuchet MS"/>
              </a:rPr>
              <a:t>c</a:t>
            </a:r>
            <a:r>
              <a:rPr sz="3050" spc="190" dirty="0">
                <a:latin typeface="Trebuchet MS"/>
                <a:cs typeface="Trebuchet MS"/>
              </a:rPr>
              <a:t>o</a:t>
            </a:r>
            <a:r>
              <a:rPr sz="3050" spc="195" dirty="0">
                <a:latin typeface="Trebuchet MS"/>
                <a:cs typeface="Trebuchet MS"/>
              </a:rPr>
              <a:t>n</a:t>
            </a:r>
            <a:r>
              <a:rPr sz="3050" spc="160" dirty="0">
                <a:latin typeface="Trebuchet MS"/>
                <a:cs typeface="Trebuchet MS"/>
              </a:rPr>
              <a:t>d</a:t>
            </a:r>
            <a:r>
              <a:rPr sz="3050" spc="195" dirty="0">
                <a:latin typeface="Trebuchet MS"/>
                <a:cs typeface="Trebuchet MS"/>
              </a:rPr>
              <a:t>o</a:t>
            </a:r>
            <a:r>
              <a:rPr sz="3050" spc="-130" dirty="0">
                <a:latin typeface="Trebuchet MS"/>
                <a:cs typeface="Trebuchet MS"/>
              </a:rPr>
              <a:t> </a:t>
            </a:r>
            <a:r>
              <a:rPr sz="3050" spc="85" dirty="0">
                <a:latin typeface="Trebuchet MS"/>
                <a:cs typeface="Trebuchet MS"/>
              </a:rPr>
              <a:t>a</a:t>
            </a:r>
            <a:r>
              <a:rPr sz="3050" spc="195" dirty="0">
                <a:latin typeface="Trebuchet MS"/>
                <a:cs typeface="Trebuchet MS"/>
              </a:rPr>
              <a:t>nno</a:t>
            </a:r>
            <a:endParaRPr sz="3050" dirty="0">
              <a:latin typeface="Trebuchet MS"/>
              <a:cs typeface="Trebuchet MS"/>
            </a:endParaRPr>
          </a:p>
          <a:p>
            <a:pPr marL="12700" marR="6985" indent="658495">
              <a:lnSpc>
                <a:spcPct val="116599"/>
              </a:lnSpc>
            </a:pPr>
            <a:r>
              <a:rPr sz="3050" b="1" spc="165" dirty="0" err="1">
                <a:solidFill>
                  <a:srgbClr val="FF0000"/>
                </a:solidFill>
                <a:latin typeface="Trebuchet MS"/>
                <a:cs typeface="Trebuchet MS"/>
              </a:rPr>
              <a:t>annualmente</a:t>
            </a:r>
            <a:r>
              <a:rPr sz="3050" b="1" spc="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50" spc="90" dirty="0">
                <a:latin typeface="Trebuchet MS"/>
                <a:cs typeface="Trebuchet MS"/>
              </a:rPr>
              <a:t>a </a:t>
            </a:r>
            <a:r>
              <a:rPr sz="3050" spc="25" dirty="0" err="1">
                <a:latin typeface="Trebuchet MS"/>
                <a:cs typeface="Trebuchet MS"/>
              </a:rPr>
              <a:t>partire</a:t>
            </a:r>
            <a:r>
              <a:rPr sz="3050" spc="25" dirty="0">
                <a:latin typeface="Trebuchet MS"/>
                <a:cs typeface="Trebuchet MS"/>
              </a:rPr>
              <a:t> </a:t>
            </a:r>
            <a:r>
              <a:rPr sz="3050" spc="35" dirty="0">
                <a:latin typeface="Trebuchet MS"/>
                <a:cs typeface="Trebuchet MS"/>
              </a:rPr>
              <a:t>dal </a:t>
            </a:r>
            <a:r>
              <a:rPr sz="3050" spc="30" dirty="0" err="1">
                <a:latin typeface="Trebuchet MS"/>
                <a:cs typeface="Trebuchet MS"/>
              </a:rPr>
              <a:t>terzo</a:t>
            </a:r>
            <a:r>
              <a:rPr sz="3050" spc="30" dirty="0">
                <a:latin typeface="Trebuchet MS"/>
                <a:cs typeface="Trebuchet MS"/>
              </a:rPr>
              <a:t> </a:t>
            </a:r>
            <a:r>
              <a:rPr sz="3050" spc="70" dirty="0">
                <a:latin typeface="Trebuchet MS"/>
                <a:cs typeface="Trebuchet MS"/>
              </a:rPr>
              <a:t>anno; </a:t>
            </a:r>
            <a:r>
              <a:rPr sz="3050" spc="75" dirty="0">
                <a:latin typeface="Trebuchet MS"/>
                <a:cs typeface="Trebuchet MS"/>
              </a:rPr>
              <a:t> </a:t>
            </a:r>
            <a:r>
              <a:rPr sz="3050" spc="80" dirty="0" err="1">
                <a:latin typeface="Trebuchet MS"/>
                <a:cs typeface="Trebuchet MS"/>
              </a:rPr>
              <a:t>Occorre</a:t>
            </a:r>
            <a:r>
              <a:rPr sz="3050" spc="-130" dirty="0">
                <a:latin typeface="Trebuchet MS"/>
                <a:cs typeface="Trebuchet MS"/>
              </a:rPr>
              <a:t> </a:t>
            </a:r>
            <a:r>
              <a:rPr sz="3050" b="1" spc="125" dirty="0" err="1">
                <a:latin typeface="Trebuchet MS"/>
                <a:cs typeface="Trebuchet MS"/>
              </a:rPr>
              <a:t>valutare</a:t>
            </a:r>
            <a:r>
              <a:rPr sz="3050" b="1" spc="-130" dirty="0">
                <a:latin typeface="Trebuchet MS"/>
                <a:cs typeface="Trebuchet MS"/>
              </a:rPr>
              <a:t> </a:t>
            </a:r>
            <a:r>
              <a:rPr sz="3050" b="1" spc="120" dirty="0">
                <a:latin typeface="Trebuchet MS"/>
                <a:cs typeface="Trebuchet MS"/>
              </a:rPr>
              <a:t>la</a:t>
            </a:r>
            <a:r>
              <a:rPr sz="3050" b="1" spc="-125" dirty="0">
                <a:latin typeface="Trebuchet MS"/>
                <a:cs typeface="Trebuchet MS"/>
              </a:rPr>
              <a:t> </a:t>
            </a:r>
            <a:r>
              <a:rPr sz="3050" b="1" spc="110" dirty="0" err="1">
                <a:latin typeface="Trebuchet MS"/>
                <a:cs typeface="Trebuchet MS"/>
              </a:rPr>
              <a:t>perdita</a:t>
            </a:r>
            <a:r>
              <a:rPr sz="3050" b="1" spc="-130" dirty="0">
                <a:latin typeface="Trebuchet MS"/>
                <a:cs typeface="Trebuchet MS"/>
              </a:rPr>
              <a:t> </a:t>
            </a:r>
            <a:r>
              <a:rPr sz="3050" b="1" spc="85" dirty="0">
                <a:latin typeface="Trebuchet MS"/>
                <a:cs typeface="Trebuchet MS"/>
              </a:rPr>
              <a:t>di</a:t>
            </a:r>
            <a:r>
              <a:rPr sz="3050" b="1" spc="-130" dirty="0">
                <a:latin typeface="Trebuchet MS"/>
                <a:cs typeface="Trebuchet MS"/>
              </a:rPr>
              <a:t> </a:t>
            </a:r>
            <a:r>
              <a:rPr sz="3050" b="1" spc="55" dirty="0">
                <a:latin typeface="Trebuchet MS"/>
                <a:cs typeface="Trebuchet MS"/>
              </a:rPr>
              <a:t>peso,</a:t>
            </a:r>
            <a:r>
              <a:rPr sz="3050" b="1" spc="-125" dirty="0">
                <a:latin typeface="Trebuchet MS"/>
                <a:cs typeface="Trebuchet MS"/>
              </a:rPr>
              <a:t> </a:t>
            </a:r>
            <a:r>
              <a:rPr sz="3050" b="1" spc="85" dirty="0" err="1">
                <a:latin typeface="Trebuchet MS"/>
                <a:cs typeface="Trebuchet MS"/>
              </a:rPr>
              <a:t>comorbilità</a:t>
            </a:r>
            <a:r>
              <a:rPr sz="3050" b="1" spc="85" dirty="0">
                <a:latin typeface="Trebuchet MS"/>
                <a:cs typeface="Trebuchet MS"/>
              </a:rPr>
              <a:t>, </a:t>
            </a:r>
            <a:r>
              <a:rPr sz="3050" b="1" spc="-905" dirty="0">
                <a:latin typeface="Trebuchet MS"/>
                <a:cs typeface="Trebuchet MS"/>
              </a:rPr>
              <a:t> </a:t>
            </a:r>
            <a:r>
              <a:rPr sz="3050" b="1" spc="160" dirty="0" err="1">
                <a:latin typeface="Trebuchet MS"/>
                <a:cs typeface="Trebuchet MS"/>
              </a:rPr>
              <a:t>stato</a:t>
            </a:r>
            <a:r>
              <a:rPr sz="3050" b="1" spc="160" dirty="0">
                <a:latin typeface="Trebuchet MS"/>
                <a:cs typeface="Trebuchet MS"/>
              </a:rPr>
              <a:t> </a:t>
            </a:r>
            <a:r>
              <a:rPr sz="3050" b="1" spc="95" dirty="0" err="1">
                <a:latin typeface="Trebuchet MS"/>
                <a:cs typeface="Trebuchet MS"/>
              </a:rPr>
              <a:t>nutrizionale</a:t>
            </a:r>
            <a:r>
              <a:rPr sz="3050" b="1" spc="95" dirty="0">
                <a:latin typeface="Trebuchet MS"/>
                <a:cs typeface="Trebuchet MS"/>
              </a:rPr>
              <a:t> </a:t>
            </a:r>
            <a:r>
              <a:rPr sz="3050" b="1" spc="45" dirty="0">
                <a:latin typeface="Trebuchet MS"/>
                <a:cs typeface="Trebuchet MS"/>
              </a:rPr>
              <a:t>e </a:t>
            </a:r>
            <a:r>
              <a:rPr sz="3050" b="1" spc="100" dirty="0" err="1">
                <a:latin typeface="Trebuchet MS"/>
                <a:cs typeface="Trebuchet MS"/>
              </a:rPr>
              <a:t>aderenza</a:t>
            </a:r>
            <a:r>
              <a:rPr sz="3050" b="1" spc="100" dirty="0">
                <a:latin typeface="Trebuchet MS"/>
                <a:cs typeface="Trebuchet MS"/>
              </a:rPr>
              <a:t> </a:t>
            </a:r>
            <a:r>
              <a:rPr sz="3050" b="1" spc="120" dirty="0" err="1">
                <a:latin typeface="Trebuchet MS"/>
                <a:cs typeface="Trebuchet MS"/>
              </a:rPr>
              <a:t>alla</a:t>
            </a:r>
            <a:r>
              <a:rPr sz="3050" b="1" spc="120" dirty="0">
                <a:latin typeface="Trebuchet MS"/>
                <a:cs typeface="Trebuchet MS"/>
              </a:rPr>
              <a:t> </a:t>
            </a:r>
            <a:r>
              <a:rPr sz="3050" b="1" spc="110" dirty="0" err="1">
                <a:latin typeface="Trebuchet MS"/>
                <a:cs typeface="Trebuchet MS"/>
              </a:rPr>
              <a:t>dieta</a:t>
            </a:r>
            <a:r>
              <a:rPr sz="3050" b="1" spc="110" dirty="0">
                <a:latin typeface="Trebuchet MS"/>
                <a:cs typeface="Trebuchet MS"/>
              </a:rPr>
              <a:t> </a:t>
            </a:r>
            <a:r>
              <a:rPr sz="3050" b="1" spc="45" dirty="0">
                <a:latin typeface="Trebuchet MS"/>
                <a:cs typeface="Trebuchet MS"/>
              </a:rPr>
              <a:t>e </a:t>
            </a:r>
            <a:r>
              <a:rPr sz="3050" b="1" spc="50" dirty="0">
                <a:latin typeface="Trebuchet MS"/>
                <a:cs typeface="Trebuchet MS"/>
              </a:rPr>
              <a:t> </a:t>
            </a:r>
            <a:r>
              <a:rPr sz="3050" b="1" spc="60" dirty="0" err="1">
                <a:latin typeface="Trebuchet MS"/>
                <a:cs typeface="Trebuchet MS"/>
              </a:rPr>
              <a:t>all’attività</a:t>
            </a:r>
            <a:r>
              <a:rPr sz="3050" b="1" spc="-135" dirty="0">
                <a:latin typeface="Trebuchet MS"/>
                <a:cs typeface="Trebuchet MS"/>
              </a:rPr>
              <a:t> </a:t>
            </a:r>
            <a:r>
              <a:rPr sz="3050" b="1" spc="35" dirty="0" err="1">
                <a:latin typeface="Trebuchet MS"/>
                <a:cs typeface="Trebuchet MS"/>
              </a:rPr>
              <a:t>fisica</a:t>
            </a:r>
            <a:r>
              <a:rPr sz="3050" b="1" spc="35" dirty="0">
                <a:latin typeface="Trebuchet MS"/>
                <a:cs typeface="Trebuchet MS"/>
              </a:rPr>
              <a:t>.</a:t>
            </a:r>
            <a:endParaRPr sz="30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3259" y="4659162"/>
            <a:ext cx="5380355" cy="409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90"/>
              </a:spcBef>
            </a:pPr>
            <a:r>
              <a:rPr sz="3100" spc="-20" dirty="0" err="1">
                <a:latin typeface="Trebuchet MS"/>
                <a:cs typeface="Trebuchet MS"/>
              </a:rPr>
              <a:t>F</a:t>
            </a:r>
            <a:r>
              <a:rPr sz="3100" spc="105" dirty="0" err="1">
                <a:latin typeface="Trebuchet MS"/>
                <a:cs typeface="Trebuchet MS"/>
              </a:rPr>
              <a:t>a</a:t>
            </a:r>
            <a:r>
              <a:rPr sz="3100" spc="-40" dirty="0" err="1">
                <a:latin typeface="Trebuchet MS"/>
                <a:cs typeface="Trebuchet MS"/>
              </a:rPr>
              <a:t>c</a:t>
            </a:r>
            <a:r>
              <a:rPr sz="3100" spc="-100" dirty="0" err="1">
                <a:latin typeface="Trebuchet MS"/>
                <a:cs typeface="Trebuchet MS"/>
              </a:rPr>
              <a:t>i</a:t>
            </a:r>
            <a:r>
              <a:rPr sz="3100" spc="-130" dirty="0" err="1">
                <a:latin typeface="Trebuchet MS"/>
                <a:cs typeface="Trebuchet MS"/>
              </a:rPr>
              <a:t>l</a:t>
            </a:r>
            <a:r>
              <a:rPr sz="3100" spc="-100" dirty="0" err="1">
                <a:latin typeface="Trebuchet MS"/>
                <a:cs typeface="Trebuchet MS"/>
              </a:rPr>
              <a:t>i</a:t>
            </a:r>
            <a:r>
              <a:rPr sz="3100" spc="-120" dirty="0" err="1">
                <a:latin typeface="Trebuchet MS"/>
                <a:cs typeface="Trebuchet MS"/>
              </a:rPr>
              <a:t>t</a:t>
            </a:r>
            <a:r>
              <a:rPr sz="3100" spc="105" dirty="0" err="1">
                <a:latin typeface="Trebuchet MS"/>
                <a:cs typeface="Trebuchet MS"/>
              </a:rPr>
              <a:t>a</a:t>
            </a:r>
            <a:r>
              <a:rPr sz="3100" spc="70" dirty="0" err="1">
                <a:latin typeface="Trebuchet MS"/>
                <a:cs typeface="Trebuchet MS"/>
              </a:rPr>
              <a:t>r</a:t>
            </a:r>
            <a:r>
              <a:rPr sz="3100" spc="65" dirty="0" err="1">
                <a:latin typeface="Trebuchet MS"/>
                <a:cs typeface="Trebuchet MS"/>
              </a:rPr>
              <a:t>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0" dirty="0">
                <a:latin typeface="Trebuchet MS"/>
                <a:cs typeface="Trebuchet MS"/>
              </a:rPr>
              <a:t>i</a:t>
            </a:r>
            <a:r>
              <a:rPr sz="3100" spc="-125" dirty="0">
                <a:latin typeface="Trebuchet MS"/>
                <a:cs typeface="Trebuchet MS"/>
              </a:rPr>
              <a:t>l </a:t>
            </a:r>
            <a:r>
              <a:rPr sz="3100" spc="180" dirty="0" err="1">
                <a:latin typeface="Trebuchet MS"/>
                <a:cs typeface="Trebuchet MS"/>
              </a:rPr>
              <a:t>d</a:t>
            </a:r>
            <a:r>
              <a:rPr sz="3100" spc="-100" dirty="0" err="1">
                <a:latin typeface="Trebuchet MS"/>
                <a:cs typeface="Trebuchet MS"/>
              </a:rPr>
              <a:t>i</a:t>
            </a:r>
            <a:r>
              <a:rPr sz="3100" spc="320" dirty="0" err="1">
                <a:latin typeface="Trebuchet MS"/>
                <a:cs typeface="Trebuchet MS"/>
              </a:rPr>
              <a:t>m</a:t>
            </a:r>
            <a:r>
              <a:rPr sz="3100" spc="105" dirty="0" err="1">
                <a:latin typeface="Trebuchet MS"/>
                <a:cs typeface="Trebuchet MS"/>
              </a:rPr>
              <a:t>a</a:t>
            </a:r>
            <a:r>
              <a:rPr sz="3100" spc="135" dirty="0" err="1">
                <a:latin typeface="Trebuchet MS"/>
                <a:cs typeface="Trebuchet MS"/>
              </a:rPr>
              <a:t>g</a:t>
            </a:r>
            <a:r>
              <a:rPr sz="3100" spc="70" dirty="0" err="1">
                <a:latin typeface="Trebuchet MS"/>
                <a:cs typeface="Trebuchet MS"/>
              </a:rPr>
              <a:t>r</a:t>
            </a:r>
            <a:r>
              <a:rPr sz="3100" spc="-100" dirty="0" err="1">
                <a:latin typeface="Trebuchet MS"/>
                <a:cs typeface="Trebuchet MS"/>
              </a:rPr>
              <a:t>i</a:t>
            </a:r>
            <a:r>
              <a:rPr sz="3100" spc="320" dirty="0" err="1">
                <a:latin typeface="Trebuchet MS"/>
                <a:cs typeface="Trebuchet MS"/>
              </a:rPr>
              <a:t>m</a:t>
            </a:r>
            <a:r>
              <a:rPr sz="3100" spc="60" dirty="0" err="1">
                <a:latin typeface="Trebuchet MS"/>
                <a:cs typeface="Trebuchet MS"/>
              </a:rPr>
              <a:t>e</a:t>
            </a:r>
            <a:r>
              <a:rPr sz="3100" spc="220" dirty="0" err="1">
                <a:latin typeface="Trebuchet MS"/>
                <a:cs typeface="Trebuchet MS"/>
              </a:rPr>
              <a:t>n</a:t>
            </a:r>
            <a:r>
              <a:rPr sz="3100" spc="-120" dirty="0" err="1">
                <a:latin typeface="Trebuchet MS"/>
                <a:cs typeface="Trebuchet MS"/>
              </a:rPr>
              <a:t>t</a:t>
            </a:r>
            <a:r>
              <a:rPr sz="3100" spc="220" dirty="0" err="1">
                <a:latin typeface="Trebuchet MS"/>
                <a:cs typeface="Trebuchet MS"/>
              </a:rPr>
              <a:t>o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e  </a:t>
            </a:r>
            <a:r>
              <a:rPr sz="3100" spc="145" dirty="0" err="1">
                <a:latin typeface="Trebuchet MS"/>
                <a:cs typeface="Trebuchet MS"/>
              </a:rPr>
              <a:t>promuovere</a:t>
            </a:r>
            <a:r>
              <a:rPr sz="3100" spc="145" dirty="0">
                <a:latin typeface="Trebuchet MS"/>
                <a:cs typeface="Trebuchet MS"/>
              </a:rPr>
              <a:t> </a:t>
            </a:r>
            <a:r>
              <a:rPr sz="3100" spc="-55" dirty="0">
                <a:latin typeface="Trebuchet MS"/>
                <a:cs typeface="Trebuchet MS"/>
              </a:rPr>
              <a:t>un’ 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b="1" spc="130" dirty="0" err="1">
                <a:latin typeface="Trebuchet MS"/>
                <a:cs typeface="Trebuchet MS"/>
              </a:rPr>
              <a:t>alimentazione</a:t>
            </a:r>
            <a:r>
              <a:rPr sz="3100" b="1" spc="130" dirty="0">
                <a:latin typeface="Trebuchet MS"/>
                <a:cs typeface="Trebuchet MS"/>
              </a:rPr>
              <a:t> </a:t>
            </a:r>
            <a:r>
              <a:rPr sz="3100" b="1" spc="65" dirty="0">
                <a:latin typeface="Trebuchet MS"/>
                <a:cs typeface="Trebuchet MS"/>
              </a:rPr>
              <a:t>e </a:t>
            </a:r>
            <a:r>
              <a:rPr sz="3100" b="1" spc="210" dirty="0">
                <a:latin typeface="Trebuchet MS"/>
                <a:cs typeface="Trebuchet MS"/>
              </a:rPr>
              <a:t>uno </a:t>
            </a:r>
            <a:r>
              <a:rPr sz="3100" b="1" spc="95" dirty="0">
                <a:latin typeface="Trebuchet MS"/>
                <a:cs typeface="Trebuchet MS"/>
              </a:rPr>
              <a:t>stile </a:t>
            </a:r>
            <a:r>
              <a:rPr sz="3100" b="1" spc="100" dirty="0">
                <a:latin typeface="Trebuchet MS"/>
                <a:cs typeface="Trebuchet MS"/>
              </a:rPr>
              <a:t> di </a:t>
            </a:r>
            <a:r>
              <a:rPr sz="3100" b="1" spc="130" dirty="0">
                <a:latin typeface="Trebuchet MS"/>
                <a:cs typeface="Trebuchet MS"/>
              </a:rPr>
              <a:t>vita </a:t>
            </a:r>
            <a:r>
              <a:rPr sz="3100" b="1" spc="100" dirty="0" err="1">
                <a:latin typeface="Trebuchet MS"/>
                <a:cs typeface="Trebuchet MS"/>
              </a:rPr>
              <a:t>che</a:t>
            </a:r>
            <a:r>
              <a:rPr sz="3100" b="1" spc="100" dirty="0">
                <a:latin typeface="Trebuchet MS"/>
                <a:cs typeface="Trebuchet MS"/>
              </a:rPr>
              <a:t> </a:t>
            </a:r>
            <a:r>
              <a:rPr sz="3100" b="1" spc="135" dirty="0" err="1">
                <a:latin typeface="Trebuchet MS"/>
                <a:cs typeface="Trebuchet MS"/>
              </a:rPr>
              <a:t>favorisca</a:t>
            </a:r>
            <a:r>
              <a:rPr sz="3100" b="1" spc="135" dirty="0">
                <a:latin typeface="Trebuchet MS"/>
                <a:cs typeface="Trebuchet MS"/>
              </a:rPr>
              <a:t> la </a:t>
            </a:r>
            <a:r>
              <a:rPr sz="3100" b="1" spc="140" dirty="0">
                <a:latin typeface="Trebuchet MS"/>
                <a:cs typeface="Trebuchet MS"/>
              </a:rPr>
              <a:t> </a:t>
            </a:r>
            <a:r>
              <a:rPr sz="3100" b="1" spc="125" dirty="0" err="1">
                <a:latin typeface="Trebuchet MS"/>
                <a:cs typeface="Trebuchet MS"/>
              </a:rPr>
              <a:t>perdita</a:t>
            </a:r>
            <a:r>
              <a:rPr sz="3100" b="1" spc="125" dirty="0">
                <a:latin typeface="Trebuchet MS"/>
                <a:cs typeface="Trebuchet MS"/>
              </a:rPr>
              <a:t> </a:t>
            </a:r>
            <a:r>
              <a:rPr sz="3100" b="1" spc="100" dirty="0">
                <a:latin typeface="Trebuchet MS"/>
                <a:cs typeface="Trebuchet MS"/>
              </a:rPr>
              <a:t>di </a:t>
            </a:r>
            <a:r>
              <a:rPr sz="3100" b="1" spc="155" dirty="0">
                <a:latin typeface="Trebuchet MS"/>
                <a:cs typeface="Trebuchet MS"/>
              </a:rPr>
              <a:t>peso </a:t>
            </a:r>
            <a:r>
              <a:rPr sz="3100" spc="65" dirty="0">
                <a:latin typeface="Trebuchet MS"/>
                <a:cs typeface="Trebuchet MS"/>
              </a:rPr>
              <a:t>e </a:t>
            </a:r>
            <a:r>
              <a:rPr sz="3100" spc="-114" dirty="0">
                <a:latin typeface="Trebuchet MS"/>
                <a:cs typeface="Trebuchet MS"/>
              </a:rPr>
              <a:t>il 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b="1" spc="190" dirty="0" err="1">
                <a:latin typeface="Trebuchet MS"/>
                <a:cs typeface="Trebuchet MS"/>
              </a:rPr>
              <a:t>mantenimento</a:t>
            </a:r>
            <a:r>
              <a:rPr sz="3100" b="1" spc="190" dirty="0">
                <a:latin typeface="Trebuchet MS"/>
                <a:cs typeface="Trebuchet MS"/>
              </a:rPr>
              <a:t> </a:t>
            </a:r>
            <a:r>
              <a:rPr sz="3100" b="1" spc="100" dirty="0">
                <a:latin typeface="Trebuchet MS"/>
                <a:cs typeface="Trebuchet MS"/>
              </a:rPr>
              <a:t>di </a:t>
            </a:r>
            <a:r>
              <a:rPr sz="3100" b="1" spc="210" dirty="0">
                <a:latin typeface="Trebuchet MS"/>
                <a:cs typeface="Trebuchet MS"/>
              </a:rPr>
              <a:t>uno </a:t>
            </a:r>
            <a:r>
              <a:rPr sz="3100" b="1" spc="215" dirty="0">
                <a:latin typeface="Trebuchet MS"/>
                <a:cs typeface="Trebuchet MS"/>
              </a:rPr>
              <a:t> </a:t>
            </a:r>
            <a:r>
              <a:rPr sz="3100" b="1" spc="175" dirty="0" err="1">
                <a:latin typeface="Trebuchet MS"/>
                <a:cs typeface="Trebuchet MS"/>
              </a:rPr>
              <a:t>stato</a:t>
            </a:r>
            <a:r>
              <a:rPr sz="3100" b="1" spc="-150" dirty="0">
                <a:latin typeface="Trebuchet MS"/>
                <a:cs typeface="Trebuchet MS"/>
              </a:rPr>
              <a:t> </a:t>
            </a:r>
            <a:r>
              <a:rPr sz="3100" b="1" spc="110" dirty="0" err="1">
                <a:latin typeface="Trebuchet MS"/>
                <a:cs typeface="Trebuchet MS"/>
              </a:rPr>
              <a:t>nutrizionale</a:t>
            </a:r>
            <a:r>
              <a:rPr sz="3100" b="1" spc="-150" dirty="0">
                <a:latin typeface="Trebuchet MS"/>
                <a:cs typeface="Trebuchet MS"/>
              </a:rPr>
              <a:t> </a:t>
            </a:r>
            <a:r>
              <a:rPr sz="3100" b="1" spc="150" dirty="0" err="1">
                <a:latin typeface="Trebuchet MS"/>
                <a:cs typeface="Trebuchet MS"/>
              </a:rPr>
              <a:t>ottimale</a:t>
            </a:r>
            <a:endParaRPr sz="31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1793" y="6110142"/>
            <a:ext cx="141356" cy="1413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1793" y="7256703"/>
            <a:ext cx="141356" cy="1413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  <a:tabLst>
                <a:tab pos="2512695" algn="l"/>
                <a:tab pos="5882005" algn="l"/>
              </a:tabLst>
            </a:pPr>
            <a:r>
              <a:rPr spc="150" dirty="0" err="1"/>
              <a:t>P</a:t>
            </a:r>
            <a:r>
              <a:rPr spc="70" dirty="0" err="1"/>
              <a:t>r</a:t>
            </a:r>
            <a:r>
              <a:rPr spc="215" dirty="0" err="1"/>
              <a:t>o</a:t>
            </a:r>
            <a:r>
              <a:rPr spc="320" dirty="0" err="1"/>
              <a:t>m</a:t>
            </a:r>
            <a:r>
              <a:rPr spc="220" dirty="0" err="1"/>
              <a:t>u</a:t>
            </a:r>
            <a:r>
              <a:rPr spc="215" dirty="0" err="1"/>
              <a:t>o</a:t>
            </a:r>
            <a:r>
              <a:rPr spc="40" dirty="0" err="1"/>
              <a:t>v</a:t>
            </a:r>
            <a:r>
              <a:rPr spc="60" dirty="0" err="1"/>
              <a:t>e</a:t>
            </a:r>
            <a:r>
              <a:rPr spc="70" dirty="0" err="1"/>
              <a:t>r</a:t>
            </a:r>
            <a:r>
              <a:rPr spc="65" dirty="0" err="1"/>
              <a:t>e</a:t>
            </a:r>
            <a:r>
              <a:rPr dirty="0"/>
              <a:t>	</a:t>
            </a:r>
            <a:r>
              <a:rPr spc="220" dirty="0" err="1"/>
              <a:t>un</a:t>
            </a:r>
            <a:r>
              <a:rPr spc="-610" dirty="0" err="1"/>
              <a:t>’</a:t>
            </a:r>
            <a:r>
              <a:rPr spc="105" dirty="0" err="1"/>
              <a:t>a</a:t>
            </a:r>
            <a:r>
              <a:rPr spc="-130" dirty="0" err="1"/>
              <a:t>l</a:t>
            </a:r>
            <a:r>
              <a:rPr spc="-100" dirty="0" err="1"/>
              <a:t>i</a:t>
            </a:r>
            <a:r>
              <a:rPr spc="320" dirty="0" err="1"/>
              <a:t>m</a:t>
            </a:r>
            <a:r>
              <a:rPr spc="60" dirty="0" err="1"/>
              <a:t>e</a:t>
            </a:r>
            <a:r>
              <a:rPr spc="220" dirty="0" err="1"/>
              <a:t>n</a:t>
            </a:r>
            <a:r>
              <a:rPr spc="-120" dirty="0" err="1"/>
              <a:t>t</a:t>
            </a:r>
            <a:r>
              <a:rPr spc="105" dirty="0" err="1"/>
              <a:t>a</a:t>
            </a:r>
            <a:r>
              <a:rPr spc="-10" dirty="0" err="1"/>
              <a:t>z</a:t>
            </a:r>
            <a:r>
              <a:rPr spc="-100" dirty="0" err="1"/>
              <a:t>i</a:t>
            </a:r>
            <a:r>
              <a:rPr spc="215" dirty="0" err="1"/>
              <a:t>o</a:t>
            </a:r>
            <a:r>
              <a:rPr spc="220" dirty="0" err="1"/>
              <a:t>n</a:t>
            </a:r>
            <a:r>
              <a:rPr spc="65" dirty="0" err="1"/>
              <a:t>e</a:t>
            </a:r>
            <a:r>
              <a:rPr dirty="0"/>
              <a:t>	</a:t>
            </a:r>
            <a:r>
              <a:rPr spc="45" dirty="0"/>
              <a:t>e  </a:t>
            </a:r>
            <a:r>
              <a:rPr spc="220" dirty="0"/>
              <a:t>uno</a:t>
            </a:r>
            <a:r>
              <a:rPr spc="-130" dirty="0"/>
              <a:t> </a:t>
            </a:r>
            <a:r>
              <a:rPr spc="-10" dirty="0"/>
              <a:t>stile</a:t>
            </a:r>
            <a:r>
              <a:rPr spc="-125" dirty="0"/>
              <a:t> </a:t>
            </a:r>
            <a:r>
              <a:rPr spc="45" dirty="0"/>
              <a:t>di</a:t>
            </a:r>
            <a:r>
              <a:rPr spc="-130" dirty="0"/>
              <a:t> </a:t>
            </a:r>
            <a:r>
              <a:rPr spc="-20" dirty="0"/>
              <a:t>vita</a:t>
            </a:r>
            <a:r>
              <a:rPr spc="-125" dirty="0"/>
              <a:t> </a:t>
            </a:r>
            <a:r>
              <a:rPr spc="80" dirty="0" err="1"/>
              <a:t>che</a:t>
            </a:r>
            <a:r>
              <a:rPr spc="-125" dirty="0"/>
              <a:t> </a:t>
            </a:r>
            <a:r>
              <a:rPr spc="110" dirty="0" err="1"/>
              <a:t>consenta</a:t>
            </a:r>
            <a:r>
              <a:rPr spc="-130" dirty="0"/>
              <a:t> </a:t>
            </a:r>
            <a:r>
              <a:rPr spc="-80" dirty="0"/>
              <a:t>di:</a:t>
            </a:r>
          </a:p>
          <a:p>
            <a:pPr marL="688340" marR="198120">
              <a:lnSpc>
                <a:spcPct val="121300"/>
              </a:lnSpc>
            </a:pPr>
            <a:r>
              <a:rPr b="1" spc="165" dirty="0" err="1">
                <a:latin typeface="Trebuchet MS"/>
                <a:cs typeface="Trebuchet MS"/>
              </a:rPr>
              <a:t>mantenere</a:t>
            </a:r>
            <a:r>
              <a:rPr b="1" spc="165" dirty="0">
                <a:latin typeface="Trebuchet MS"/>
                <a:cs typeface="Trebuchet MS"/>
              </a:rPr>
              <a:t> </a:t>
            </a:r>
            <a:r>
              <a:rPr b="1" spc="30" dirty="0">
                <a:latin typeface="Trebuchet MS"/>
                <a:cs typeface="Trebuchet MS"/>
              </a:rPr>
              <a:t>il </a:t>
            </a:r>
            <a:r>
              <a:rPr b="1" spc="155" dirty="0">
                <a:latin typeface="Trebuchet MS"/>
                <a:cs typeface="Trebuchet MS"/>
              </a:rPr>
              <a:t>peso </a:t>
            </a:r>
            <a:r>
              <a:rPr b="1" spc="160" dirty="0">
                <a:latin typeface="Trebuchet MS"/>
                <a:cs typeface="Trebuchet MS"/>
              </a:rPr>
              <a:t> </a:t>
            </a:r>
            <a:r>
              <a:rPr b="1" spc="110" dirty="0" err="1">
                <a:latin typeface="Trebuchet MS"/>
                <a:cs typeface="Trebuchet MS"/>
              </a:rPr>
              <a:t>desiderabile</a:t>
            </a:r>
            <a:r>
              <a:rPr b="1" spc="110" dirty="0">
                <a:latin typeface="Trebuchet MS"/>
                <a:cs typeface="Trebuchet MS"/>
              </a:rPr>
              <a:t> </a:t>
            </a:r>
            <a:r>
              <a:rPr b="1" spc="105" dirty="0" err="1">
                <a:latin typeface="Trebuchet MS"/>
                <a:cs typeface="Trebuchet MS"/>
              </a:rPr>
              <a:t>nel</a:t>
            </a:r>
            <a:r>
              <a:rPr b="1" spc="105" dirty="0">
                <a:latin typeface="Trebuchet MS"/>
                <a:cs typeface="Trebuchet MS"/>
              </a:rPr>
              <a:t> </a:t>
            </a:r>
            <a:r>
              <a:rPr b="1" spc="114" dirty="0">
                <a:latin typeface="Trebuchet MS"/>
                <a:cs typeface="Trebuchet MS"/>
              </a:rPr>
              <a:t>tempo; </a:t>
            </a:r>
            <a:r>
              <a:rPr b="1" spc="120" dirty="0">
                <a:latin typeface="Trebuchet MS"/>
                <a:cs typeface="Trebuchet MS"/>
              </a:rPr>
              <a:t> </a:t>
            </a:r>
            <a:r>
              <a:rPr b="1" spc="105" dirty="0" err="1">
                <a:latin typeface="Trebuchet MS"/>
                <a:cs typeface="Trebuchet MS"/>
              </a:rPr>
              <a:t>prevenire</a:t>
            </a:r>
            <a:r>
              <a:rPr b="1" spc="105" dirty="0">
                <a:latin typeface="Trebuchet MS"/>
                <a:cs typeface="Trebuchet MS"/>
              </a:rPr>
              <a:t> </a:t>
            </a:r>
            <a:r>
              <a:rPr b="1" spc="30" dirty="0">
                <a:latin typeface="Trebuchet MS"/>
                <a:cs typeface="Trebuchet MS"/>
              </a:rPr>
              <a:t>il </a:t>
            </a:r>
            <a:r>
              <a:rPr b="1" spc="70" dirty="0">
                <a:latin typeface="Trebuchet MS"/>
                <a:cs typeface="Trebuchet MS"/>
              </a:rPr>
              <a:t>deficit </a:t>
            </a:r>
            <a:r>
              <a:rPr b="1" spc="75" dirty="0">
                <a:latin typeface="Trebuchet MS"/>
                <a:cs typeface="Trebuchet MS"/>
              </a:rPr>
              <a:t> </a:t>
            </a:r>
            <a:r>
              <a:rPr b="1" spc="110" dirty="0" err="1">
                <a:latin typeface="Trebuchet MS"/>
                <a:cs typeface="Trebuchet MS"/>
              </a:rPr>
              <a:t>nutrizionale</a:t>
            </a:r>
            <a:r>
              <a:rPr b="1" spc="110" dirty="0">
                <a:latin typeface="Trebuchet MS"/>
                <a:cs typeface="Trebuchet MS"/>
              </a:rPr>
              <a:t> </a:t>
            </a:r>
            <a:r>
              <a:rPr spc="145" dirty="0"/>
              <a:t>da </a:t>
            </a:r>
            <a:r>
              <a:rPr spc="35" dirty="0" err="1"/>
              <a:t>ridotta</a:t>
            </a:r>
            <a:r>
              <a:rPr spc="35" dirty="0"/>
              <a:t> </a:t>
            </a:r>
            <a:r>
              <a:rPr spc="40" dirty="0"/>
              <a:t> </a:t>
            </a:r>
            <a:r>
              <a:rPr spc="140" dirty="0" err="1"/>
              <a:t>assunzione</a:t>
            </a:r>
            <a:r>
              <a:rPr spc="140" dirty="0"/>
              <a:t> </a:t>
            </a:r>
            <a:r>
              <a:rPr spc="-70" dirty="0"/>
              <a:t>e/o </a:t>
            </a:r>
            <a:r>
              <a:rPr spc="-65" dirty="0"/>
              <a:t> </a:t>
            </a:r>
            <a:r>
              <a:rPr spc="130" dirty="0" err="1"/>
              <a:t>malassorbimento</a:t>
            </a:r>
            <a:r>
              <a:rPr spc="-170" dirty="0"/>
              <a:t> </a:t>
            </a:r>
            <a:r>
              <a:rPr spc="65" dirty="0"/>
              <a:t>e</a:t>
            </a:r>
            <a:r>
              <a:rPr spc="-165" dirty="0"/>
              <a:t> </a:t>
            </a:r>
            <a:r>
              <a:rPr b="1" spc="95" dirty="0" err="1">
                <a:latin typeface="Trebuchet MS"/>
                <a:cs typeface="Trebuchet MS"/>
              </a:rPr>
              <a:t>rilevare</a:t>
            </a:r>
            <a:r>
              <a:rPr b="1" spc="95" dirty="0">
                <a:latin typeface="Trebuchet MS"/>
                <a:cs typeface="Trebuchet MS"/>
              </a:rPr>
              <a:t> </a:t>
            </a:r>
            <a:r>
              <a:rPr b="1" spc="-919" dirty="0">
                <a:latin typeface="Trebuchet MS"/>
                <a:cs typeface="Trebuchet MS"/>
              </a:rPr>
              <a:t> </a:t>
            </a:r>
            <a:r>
              <a:rPr b="1" spc="65" dirty="0">
                <a:latin typeface="Trebuchet MS"/>
                <a:cs typeface="Trebuchet MS"/>
              </a:rPr>
              <a:t>e </a:t>
            </a:r>
            <a:r>
              <a:rPr b="1" spc="135" dirty="0" err="1">
                <a:latin typeface="Trebuchet MS"/>
                <a:cs typeface="Trebuchet MS"/>
              </a:rPr>
              <a:t>trattare</a:t>
            </a:r>
            <a:r>
              <a:rPr b="1" spc="135" dirty="0">
                <a:latin typeface="Trebuchet MS"/>
                <a:cs typeface="Trebuchet MS"/>
              </a:rPr>
              <a:t> </a:t>
            </a:r>
            <a:r>
              <a:rPr b="1" spc="50" dirty="0">
                <a:latin typeface="Trebuchet MS"/>
                <a:cs typeface="Trebuchet MS"/>
              </a:rPr>
              <a:t>le </a:t>
            </a:r>
            <a:r>
              <a:rPr b="1" spc="125" dirty="0" err="1">
                <a:latin typeface="Trebuchet MS"/>
                <a:cs typeface="Trebuchet MS"/>
              </a:rPr>
              <a:t>eventuali</a:t>
            </a:r>
            <a:r>
              <a:rPr b="1" spc="125" dirty="0">
                <a:latin typeface="Trebuchet MS"/>
                <a:cs typeface="Trebuchet MS"/>
              </a:rPr>
              <a:t> </a:t>
            </a:r>
            <a:r>
              <a:rPr b="1" spc="130" dirty="0">
                <a:latin typeface="Trebuchet MS"/>
                <a:cs typeface="Trebuchet MS"/>
              </a:rPr>
              <a:t> </a:t>
            </a:r>
            <a:r>
              <a:rPr b="1" spc="60" dirty="0" err="1">
                <a:latin typeface="Trebuchet MS"/>
                <a:cs typeface="Trebuchet MS"/>
              </a:rPr>
              <a:t>deficienze</a:t>
            </a:r>
            <a:r>
              <a:rPr b="1" spc="-130" dirty="0">
                <a:latin typeface="Trebuchet MS"/>
                <a:cs typeface="Trebuchet MS"/>
              </a:rPr>
              <a:t> </a:t>
            </a:r>
            <a:r>
              <a:rPr b="1" spc="105" dirty="0" err="1">
                <a:latin typeface="Trebuchet MS"/>
                <a:cs typeface="Trebuchet MS"/>
              </a:rPr>
              <a:t>nutrizionali</a:t>
            </a:r>
            <a:endParaRPr b="1" spc="105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3259" y="2627124"/>
            <a:ext cx="4645660" cy="691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50" b="1" spc="5" dirty="0">
                <a:latin typeface="Tahoma"/>
                <a:cs typeface="Tahoma"/>
              </a:rPr>
              <a:t>BREVE</a:t>
            </a:r>
            <a:r>
              <a:rPr sz="4350" b="1" spc="-45" dirty="0">
                <a:latin typeface="Tahoma"/>
                <a:cs typeface="Tahoma"/>
              </a:rPr>
              <a:t> </a:t>
            </a:r>
            <a:r>
              <a:rPr sz="4350" b="1" spc="5" dirty="0">
                <a:latin typeface="Tahoma"/>
                <a:cs typeface="Tahoma"/>
              </a:rPr>
              <a:t>TERMINE</a:t>
            </a:r>
            <a:endParaRPr sz="43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81407" y="2627124"/>
            <a:ext cx="4800600" cy="691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50" b="1" spc="5" dirty="0">
                <a:latin typeface="Tahoma"/>
                <a:cs typeface="Tahoma"/>
              </a:rPr>
              <a:t>LUNGO</a:t>
            </a:r>
            <a:r>
              <a:rPr sz="4350" b="1" spc="-40" dirty="0">
                <a:latin typeface="Tahoma"/>
                <a:cs typeface="Tahoma"/>
              </a:rPr>
              <a:t> </a:t>
            </a:r>
            <a:r>
              <a:rPr sz="4350" b="1" spc="5" dirty="0">
                <a:latin typeface="Tahoma"/>
                <a:cs typeface="Tahoma"/>
              </a:rPr>
              <a:t>TERMINE</a:t>
            </a:r>
            <a:endParaRPr sz="43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07128" y="694399"/>
            <a:ext cx="7617459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TRATTAMENTO</a:t>
            </a:r>
            <a:r>
              <a:rPr sz="440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DIETETICO</a:t>
            </a:r>
            <a:endParaRPr sz="4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4652" y="360342"/>
            <a:ext cx="12274494" cy="15392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8050" y="1674574"/>
            <a:ext cx="18516600" cy="92008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3664">
              <a:lnSpc>
                <a:spcPct val="150000"/>
              </a:lnSpc>
              <a:spcBef>
                <a:spcPts val="90"/>
              </a:spcBef>
              <a:tabLst>
                <a:tab pos="1062990" algn="l"/>
                <a:tab pos="1932939" algn="l"/>
                <a:tab pos="4726940" algn="l"/>
                <a:tab pos="6161405" algn="l"/>
                <a:tab pos="6925309" algn="l"/>
                <a:tab pos="7303770" algn="l"/>
                <a:tab pos="8918575" algn="l"/>
                <a:tab pos="10669270" algn="l"/>
                <a:tab pos="11142980" algn="l"/>
                <a:tab pos="12552045" algn="l"/>
                <a:tab pos="14244319" algn="l"/>
                <a:tab pos="16260444" algn="l"/>
              </a:tabLst>
            </a:pPr>
            <a:r>
              <a:rPr sz="2600" b="1" spc="400" dirty="0">
                <a:latin typeface="Trebuchet MS"/>
                <a:cs typeface="Trebuchet MS"/>
              </a:rPr>
              <a:t>N</a:t>
            </a:r>
            <a:r>
              <a:rPr sz="2600" b="1" spc="55" dirty="0">
                <a:latin typeface="Trebuchet MS"/>
                <a:cs typeface="Trebuchet MS"/>
              </a:rPr>
              <a:t>e</a:t>
            </a:r>
            <a:r>
              <a:rPr sz="2600" b="1" spc="30" dirty="0">
                <a:latin typeface="Trebuchet MS"/>
                <a:cs typeface="Trebuchet MS"/>
              </a:rPr>
              <a:t>ll</a:t>
            </a:r>
            <a:r>
              <a:rPr sz="2600" b="1" spc="204" dirty="0">
                <a:latin typeface="Trebuchet MS"/>
                <a:cs typeface="Trebuchet MS"/>
              </a:rPr>
              <a:t>a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55" dirty="0" err="1">
                <a:latin typeface="Trebuchet MS"/>
                <a:cs typeface="Trebuchet MS"/>
              </a:rPr>
              <a:t>f</a:t>
            </a:r>
            <a:r>
              <a:rPr sz="2600" b="1" spc="200" dirty="0" err="1">
                <a:latin typeface="Trebuchet MS"/>
                <a:cs typeface="Trebuchet MS"/>
              </a:rPr>
              <a:t>a</a:t>
            </a:r>
            <a:r>
              <a:rPr sz="2600" b="1" spc="185" dirty="0" err="1">
                <a:latin typeface="Trebuchet MS"/>
                <a:cs typeface="Trebuchet MS"/>
              </a:rPr>
              <a:t>s</a:t>
            </a:r>
            <a:r>
              <a:rPr sz="2600" b="1" spc="60" dirty="0" err="1">
                <a:latin typeface="Trebuchet MS"/>
                <a:cs typeface="Trebuchet MS"/>
              </a:rPr>
              <a:t>e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145" dirty="0">
                <a:latin typeface="Trebuchet MS"/>
                <a:cs typeface="Trebuchet MS"/>
              </a:rPr>
              <a:t>p</a:t>
            </a:r>
            <a:r>
              <a:rPr sz="2600" b="1" spc="155" dirty="0">
                <a:latin typeface="Trebuchet MS"/>
                <a:cs typeface="Trebuchet MS"/>
              </a:rPr>
              <a:t>o</a:t>
            </a:r>
            <a:r>
              <a:rPr sz="2600" b="1" spc="185" dirty="0">
                <a:latin typeface="Trebuchet MS"/>
                <a:cs typeface="Trebuchet MS"/>
              </a:rPr>
              <a:t>s</a:t>
            </a:r>
            <a:r>
              <a:rPr sz="2600" b="1" spc="105" dirty="0">
                <a:latin typeface="Trebuchet MS"/>
                <a:cs typeface="Trebuchet MS"/>
              </a:rPr>
              <a:t>t</a:t>
            </a:r>
            <a:r>
              <a:rPr sz="2600" b="1" spc="-114" dirty="0">
                <a:latin typeface="Trebuchet MS"/>
                <a:cs typeface="Trebuchet MS"/>
              </a:rPr>
              <a:t>-</a:t>
            </a:r>
            <a:r>
              <a:rPr sz="2600" b="1" spc="155" dirty="0" err="1">
                <a:latin typeface="Trebuchet MS"/>
                <a:cs typeface="Trebuchet MS"/>
              </a:rPr>
              <a:t>o</a:t>
            </a:r>
            <a:r>
              <a:rPr sz="2600" b="1" spc="145" dirty="0" err="1">
                <a:latin typeface="Trebuchet MS"/>
                <a:cs typeface="Trebuchet MS"/>
              </a:rPr>
              <a:t>p</a:t>
            </a:r>
            <a:r>
              <a:rPr sz="2600" b="1" spc="55" dirty="0" err="1">
                <a:latin typeface="Trebuchet MS"/>
                <a:cs typeface="Trebuchet MS"/>
              </a:rPr>
              <a:t>e</a:t>
            </a:r>
            <a:r>
              <a:rPr sz="2600" b="1" spc="80" dirty="0" err="1">
                <a:latin typeface="Trebuchet MS"/>
                <a:cs typeface="Trebuchet MS"/>
              </a:rPr>
              <a:t>r</a:t>
            </a:r>
            <a:r>
              <a:rPr sz="2600" b="1" spc="200" dirty="0" err="1">
                <a:latin typeface="Trebuchet MS"/>
                <a:cs typeface="Trebuchet MS"/>
              </a:rPr>
              <a:t>a</a:t>
            </a:r>
            <a:r>
              <a:rPr sz="2600" b="1" spc="105" dirty="0" err="1">
                <a:latin typeface="Trebuchet MS"/>
                <a:cs typeface="Trebuchet MS"/>
              </a:rPr>
              <a:t>t</a:t>
            </a:r>
            <a:r>
              <a:rPr sz="2600" b="1" spc="155" dirty="0" err="1">
                <a:latin typeface="Trebuchet MS"/>
                <a:cs typeface="Trebuchet MS"/>
              </a:rPr>
              <a:t>o</a:t>
            </a:r>
            <a:r>
              <a:rPr sz="2600" b="1" spc="80" dirty="0" err="1">
                <a:latin typeface="Trebuchet MS"/>
                <a:cs typeface="Trebuchet MS"/>
              </a:rPr>
              <a:t>r</a:t>
            </a:r>
            <a:r>
              <a:rPr sz="2600" b="1" spc="20" dirty="0" err="1">
                <a:latin typeface="Trebuchet MS"/>
                <a:cs typeface="Trebuchet MS"/>
              </a:rPr>
              <a:t>i</a:t>
            </a:r>
            <a:r>
              <a:rPr sz="2600" b="1" spc="204" dirty="0" err="1">
                <a:latin typeface="Trebuchet MS"/>
                <a:cs typeface="Trebuchet MS"/>
              </a:rPr>
              <a:t>a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155" dirty="0" err="1">
                <a:latin typeface="Trebuchet MS"/>
                <a:cs typeface="Trebuchet MS"/>
              </a:rPr>
              <a:t>o</a:t>
            </a:r>
            <a:r>
              <a:rPr sz="2600" b="1" spc="20" dirty="0" err="1">
                <a:latin typeface="Trebuchet MS"/>
                <a:cs typeface="Trebuchet MS"/>
              </a:rPr>
              <a:t>cc</a:t>
            </a:r>
            <a:r>
              <a:rPr sz="2600" b="1" spc="155" dirty="0" err="1">
                <a:latin typeface="Trebuchet MS"/>
                <a:cs typeface="Trebuchet MS"/>
              </a:rPr>
              <a:t>o</a:t>
            </a:r>
            <a:r>
              <a:rPr sz="2600" b="1" spc="80" dirty="0" err="1">
                <a:latin typeface="Trebuchet MS"/>
                <a:cs typeface="Trebuchet MS"/>
              </a:rPr>
              <a:t>rr</a:t>
            </a:r>
            <a:r>
              <a:rPr sz="2600" b="1" spc="60" dirty="0" err="1">
                <a:latin typeface="Trebuchet MS"/>
                <a:cs typeface="Trebuchet MS"/>
              </a:rPr>
              <a:t>e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20" dirty="0" err="1">
                <a:latin typeface="Trebuchet MS"/>
                <a:cs typeface="Trebuchet MS"/>
              </a:rPr>
              <a:t>c</a:t>
            </a:r>
            <a:r>
              <a:rPr sz="2600" b="1" spc="185" dirty="0" err="1">
                <a:latin typeface="Trebuchet MS"/>
                <a:cs typeface="Trebuchet MS"/>
              </a:rPr>
              <a:t>h</a:t>
            </a:r>
            <a:r>
              <a:rPr sz="2600" b="1" spc="60" dirty="0" err="1">
                <a:latin typeface="Trebuchet MS"/>
                <a:cs typeface="Trebuchet MS"/>
              </a:rPr>
              <a:t>e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20" dirty="0">
                <a:latin typeface="Trebuchet MS"/>
                <a:cs typeface="Trebuchet MS"/>
              </a:rPr>
              <a:t>i</a:t>
            </a:r>
            <a:r>
              <a:rPr sz="2600" b="1" spc="35" dirty="0">
                <a:latin typeface="Trebuchet MS"/>
                <a:cs typeface="Trebuchet MS"/>
              </a:rPr>
              <a:t>l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145" dirty="0" err="1">
                <a:latin typeface="Trebuchet MS"/>
                <a:cs typeface="Trebuchet MS"/>
              </a:rPr>
              <a:t>p</a:t>
            </a:r>
            <a:r>
              <a:rPr sz="2600" b="1" spc="200" dirty="0" err="1">
                <a:latin typeface="Trebuchet MS"/>
                <a:cs typeface="Trebuchet MS"/>
              </a:rPr>
              <a:t>a</a:t>
            </a:r>
            <a:r>
              <a:rPr sz="2600" b="1" spc="-95" dirty="0" err="1">
                <a:latin typeface="Trebuchet MS"/>
                <a:cs typeface="Trebuchet MS"/>
              </a:rPr>
              <a:t>z</a:t>
            </a:r>
            <a:r>
              <a:rPr sz="2600" b="1" spc="20" dirty="0" err="1">
                <a:latin typeface="Trebuchet MS"/>
                <a:cs typeface="Trebuchet MS"/>
              </a:rPr>
              <a:t>i</a:t>
            </a:r>
            <a:r>
              <a:rPr sz="2600" b="1" spc="55" dirty="0" err="1">
                <a:latin typeface="Trebuchet MS"/>
                <a:cs typeface="Trebuchet MS"/>
              </a:rPr>
              <a:t>e</a:t>
            </a:r>
            <a:r>
              <a:rPr sz="2600" b="1" spc="190" dirty="0" err="1">
                <a:latin typeface="Trebuchet MS"/>
                <a:cs typeface="Trebuchet MS"/>
              </a:rPr>
              <a:t>n</a:t>
            </a:r>
            <a:r>
              <a:rPr sz="2600" b="1" spc="105" dirty="0" err="1">
                <a:latin typeface="Trebuchet MS"/>
                <a:cs typeface="Trebuchet MS"/>
              </a:rPr>
              <a:t>t</a:t>
            </a:r>
            <a:r>
              <a:rPr sz="2600" b="1" spc="60" dirty="0" err="1">
                <a:latin typeface="Trebuchet MS"/>
                <a:cs typeface="Trebuchet MS"/>
              </a:rPr>
              <a:t>e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350" dirty="0" err="1">
                <a:latin typeface="Trebuchet MS"/>
                <a:cs typeface="Trebuchet MS"/>
              </a:rPr>
              <a:t>m</a:t>
            </a:r>
            <a:r>
              <a:rPr sz="2600" b="1" spc="155" dirty="0" err="1">
                <a:latin typeface="Trebuchet MS"/>
                <a:cs typeface="Trebuchet MS"/>
              </a:rPr>
              <a:t>o</a:t>
            </a:r>
            <a:r>
              <a:rPr sz="2600" b="1" spc="150" dirty="0" err="1">
                <a:latin typeface="Trebuchet MS"/>
                <a:cs typeface="Trebuchet MS"/>
              </a:rPr>
              <a:t>d</a:t>
            </a:r>
            <a:r>
              <a:rPr sz="2600" b="1" spc="20" dirty="0" err="1">
                <a:latin typeface="Trebuchet MS"/>
                <a:cs typeface="Trebuchet MS"/>
              </a:rPr>
              <a:t>i</a:t>
            </a:r>
            <a:r>
              <a:rPr sz="2600" b="1" spc="55" dirty="0" err="1">
                <a:latin typeface="Trebuchet MS"/>
                <a:cs typeface="Trebuchet MS"/>
              </a:rPr>
              <a:t>f</a:t>
            </a:r>
            <a:r>
              <a:rPr sz="2600" b="1" spc="20" dirty="0" err="1">
                <a:latin typeface="Trebuchet MS"/>
                <a:cs typeface="Trebuchet MS"/>
              </a:rPr>
              <a:t>ic</a:t>
            </a:r>
            <a:r>
              <a:rPr sz="2600" b="1" spc="185" dirty="0" err="1">
                <a:latin typeface="Trebuchet MS"/>
                <a:cs typeface="Trebuchet MS"/>
              </a:rPr>
              <a:t>h</a:t>
            </a:r>
            <a:r>
              <a:rPr sz="2600" b="1" spc="25" dirty="0" err="1">
                <a:latin typeface="Trebuchet MS"/>
                <a:cs typeface="Trebuchet MS"/>
              </a:rPr>
              <a:t>i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30" dirty="0">
                <a:latin typeface="Trebuchet MS"/>
                <a:cs typeface="Trebuchet MS"/>
              </a:rPr>
              <a:t>l</a:t>
            </a:r>
            <a:r>
              <a:rPr sz="2600" b="1" spc="60" dirty="0">
                <a:latin typeface="Trebuchet MS"/>
                <a:cs typeface="Trebuchet MS"/>
              </a:rPr>
              <a:t>e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145" dirty="0" err="1">
                <a:latin typeface="Trebuchet MS"/>
                <a:cs typeface="Trebuchet MS"/>
              </a:rPr>
              <a:t>p</a:t>
            </a:r>
            <a:r>
              <a:rPr sz="2600" b="1" spc="80" dirty="0" err="1">
                <a:latin typeface="Trebuchet MS"/>
                <a:cs typeface="Trebuchet MS"/>
              </a:rPr>
              <a:t>r</a:t>
            </a:r>
            <a:r>
              <a:rPr sz="2600" b="1" spc="155" dirty="0" err="1">
                <a:latin typeface="Trebuchet MS"/>
                <a:cs typeface="Trebuchet MS"/>
              </a:rPr>
              <a:t>o</a:t>
            </a:r>
            <a:r>
              <a:rPr sz="2600" b="1" spc="145" dirty="0" err="1">
                <a:latin typeface="Trebuchet MS"/>
                <a:cs typeface="Trebuchet MS"/>
              </a:rPr>
              <a:t>p</a:t>
            </a:r>
            <a:r>
              <a:rPr sz="2600" b="1" spc="80" dirty="0" err="1">
                <a:latin typeface="Trebuchet MS"/>
                <a:cs typeface="Trebuchet MS"/>
              </a:rPr>
              <a:t>r</a:t>
            </a:r>
            <a:r>
              <a:rPr sz="2600" b="1" spc="20" dirty="0" err="1">
                <a:latin typeface="Trebuchet MS"/>
                <a:cs typeface="Trebuchet MS"/>
              </a:rPr>
              <a:t>i</a:t>
            </a:r>
            <a:r>
              <a:rPr sz="2600" b="1" spc="60" dirty="0" err="1">
                <a:latin typeface="Trebuchet MS"/>
                <a:cs typeface="Trebuchet MS"/>
              </a:rPr>
              <a:t>e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200" dirty="0" err="1">
                <a:latin typeface="Trebuchet MS"/>
                <a:cs typeface="Trebuchet MS"/>
              </a:rPr>
              <a:t>a</a:t>
            </a:r>
            <a:r>
              <a:rPr sz="2600" b="1" spc="150" dirty="0" err="1">
                <a:latin typeface="Trebuchet MS"/>
                <a:cs typeface="Trebuchet MS"/>
              </a:rPr>
              <a:t>b</a:t>
            </a:r>
            <a:r>
              <a:rPr sz="2600" b="1" spc="20" dirty="0" err="1">
                <a:latin typeface="Trebuchet MS"/>
                <a:cs typeface="Trebuchet MS"/>
              </a:rPr>
              <a:t>i</a:t>
            </a:r>
            <a:r>
              <a:rPr sz="2600" b="1" spc="105" dirty="0" err="1">
                <a:latin typeface="Trebuchet MS"/>
                <a:cs typeface="Trebuchet MS"/>
              </a:rPr>
              <a:t>t</a:t>
            </a:r>
            <a:r>
              <a:rPr sz="2600" b="1" spc="190" dirty="0" err="1">
                <a:latin typeface="Trebuchet MS"/>
                <a:cs typeface="Trebuchet MS"/>
              </a:rPr>
              <a:t>u</a:t>
            </a:r>
            <a:r>
              <a:rPr sz="2600" b="1" spc="150" dirty="0" err="1">
                <a:latin typeface="Trebuchet MS"/>
                <a:cs typeface="Trebuchet MS"/>
              </a:rPr>
              <a:t>d</a:t>
            </a:r>
            <a:r>
              <a:rPr sz="2600" b="1" spc="20" dirty="0" err="1">
                <a:latin typeface="Trebuchet MS"/>
                <a:cs typeface="Trebuchet MS"/>
              </a:rPr>
              <a:t>i</a:t>
            </a:r>
            <a:r>
              <a:rPr sz="2600" b="1" spc="190" dirty="0" err="1">
                <a:latin typeface="Trebuchet MS"/>
                <a:cs typeface="Trebuchet MS"/>
              </a:rPr>
              <a:t>n</a:t>
            </a:r>
            <a:r>
              <a:rPr sz="2600" b="1" spc="25" dirty="0" err="1">
                <a:latin typeface="Trebuchet MS"/>
                <a:cs typeface="Trebuchet MS"/>
              </a:rPr>
              <a:t>i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200" dirty="0" err="1">
                <a:latin typeface="Trebuchet MS"/>
                <a:cs typeface="Trebuchet MS"/>
              </a:rPr>
              <a:t>a</a:t>
            </a:r>
            <a:r>
              <a:rPr sz="2600" b="1" spc="30" dirty="0" err="1">
                <a:latin typeface="Trebuchet MS"/>
                <a:cs typeface="Trebuchet MS"/>
              </a:rPr>
              <a:t>l</a:t>
            </a:r>
            <a:r>
              <a:rPr sz="2600" b="1" spc="20" dirty="0" err="1">
                <a:latin typeface="Trebuchet MS"/>
                <a:cs typeface="Trebuchet MS"/>
              </a:rPr>
              <a:t>i</a:t>
            </a:r>
            <a:r>
              <a:rPr sz="2600" b="1" spc="350" dirty="0" err="1">
                <a:latin typeface="Trebuchet MS"/>
                <a:cs typeface="Trebuchet MS"/>
              </a:rPr>
              <a:t>m</a:t>
            </a:r>
            <a:r>
              <a:rPr sz="2600" b="1" spc="55" dirty="0" err="1">
                <a:latin typeface="Trebuchet MS"/>
                <a:cs typeface="Trebuchet MS"/>
              </a:rPr>
              <a:t>e</a:t>
            </a:r>
            <a:r>
              <a:rPr sz="2600" b="1" spc="190" dirty="0" err="1">
                <a:latin typeface="Trebuchet MS"/>
                <a:cs typeface="Trebuchet MS"/>
              </a:rPr>
              <a:t>n</a:t>
            </a:r>
            <a:r>
              <a:rPr sz="2600" b="1" spc="105" dirty="0" err="1">
                <a:latin typeface="Trebuchet MS"/>
                <a:cs typeface="Trebuchet MS"/>
              </a:rPr>
              <a:t>t</a:t>
            </a:r>
            <a:r>
              <a:rPr sz="2600" b="1" spc="200" dirty="0" err="1">
                <a:latin typeface="Trebuchet MS"/>
                <a:cs typeface="Trebuchet MS"/>
              </a:rPr>
              <a:t>a</a:t>
            </a:r>
            <a:r>
              <a:rPr sz="2600" b="1" spc="80" dirty="0" err="1">
                <a:latin typeface="Trebuchet MS"/>
                <a:cs typeface="Trebuchet MS"/>
              </a:rPr>
              <a:t>r</a:t>
            </a:r>
            <a:r>
              <a:rPr sz="2600" b="1" spc="25" dirty="0" err="1">
                <a:latin typeface="Trebuchet MS"/>
                <a:cs typeface="Trebuchet MS"/>
              </a:rPr>
              <a:t>i</a:t>
            </a:r>
            <a:r>
              <a:rPr sz="2600" spc="-275" dirty="0">
                <a:latin typeface="Trebuchet MS"/>
                <a:cs typeface="Trebuchet MS"/>
              </a:rPr>
              <a:t>,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195" dirty="0">
                <a:latin typeface="Trebuchet MS"/>
                <a:cs typeface="Trebuchet MS"/>
              </a:rPr>
              <a:t>s</a:t>
            </a:r>
            <a:r>
              <a:rPr sz="2600" spc="160" dirty="0">
                <a:latin typeface="Trebuchet MS"/>
                <a:cs typeface="Trebuchet MS"/>
              </a:rPr>
              <a:t>p</a:t>
            </a:r>
            <a:r>
              <a:rPr sz="2600" spc="55" dirty="0">
                <a:latin typeface="Trebuchet MS"/>
                <a:cs typeface="Trebuchet MS"/>
              </a:rPr>
              <a:t>e</a:t>
            </a:r>
            <a:r>
              <a:rPr sz="2600" spc="-30" dirty="0">
                <a:latin typeface="Trebuchet MS"/>
                <a:cs typeface="Trebuchet MS"/>
              </a:rPr>
              <a:t>c</a:t>
            </a:r>
            <a:r>
              <a:rPr sz="2600" spc="-85" dirty="0">
                <a:latin typeface="Trebuchet MS"/>
                <a:cs typeface="Trebuchet MS"/>
              </a:rPr>
              <a:t>i</a:t>
            </a:r>
            <a:r>
              <a:rPr sz="2600" spc="40" dirty="0">
                <a:latin typeface="Trebuchet MS"/>
                <a:cs typeface="Trebuchet MS"/>
              </a:rPr>
              <a:t>e  quelle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disfunzionali</a:t>
            </a:r>
            <a:r>
              <a:rPr sz="2600" spc="35" dirty="0">
                <a:latin typeface="Trebuchet MS"/>
                <a:cs typeface="Trebuchet MS"/>
              </a:rPr>
              <a:t>,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165" dirty="0" err="1">
                <a:latin typeface="Trebuchet MS"/>
                <a:cs typeface="Trebuchet MS"/>
              </a:rPr>
              <a:t>spesso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70" dirty="0" err="1">
                <a:latin typeface="Trebuchet MS"/>
                <a:cs typeface="Trebuchet MS"/>
              </a:rPr>
              <a:t>presenti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55" dirty="0" err="1">
                <a:latin typeface="Trebuchet MS"/>
                <a:cs typeface="Trebuchet MS"/>
              </a:rPr>
              <a:t>nei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30" dirty="0" err="1">
                <a:latin typeface="Trebuchet MS"/>
                <a:cs typeface="Trebuchet MS"/>
              </a:rPr>
              <a:t>pazienti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75" dirty="0" err="1">
                <a:latin typeface="Trebuchet MS"/>
                <a:cs typeface="Trebuchet MS"/>
              </a:rPr>
              <a:t>sottoposti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95" dirty="0">
                <a:latin typeface="Trebuchet MS"/>
                <a:cs typeface="Trebuchet MS"/>
              </a:rPr>
              <a:t>a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105" dirty="0" err="1">
                <a:latin typeface="Trebuchet MS"/>
                <a:cs typeface="Trebuchet MS"/>
              </a:rPr>
              <a:t>procedura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-20" dirty="0" err="1">
                <a:latin typeface="Trebuchet MS"/>
                <a:cs typeface="Trebuchet MS"/>
              </a:rPr>
              <a:t>restrittiva</a:t>
            </a:r>
            <a:r>
              <a:rPr sz="2600" spc="-20" dirty="0">
                <a:latin typeface="Trebuchet MS"/>
                <a:cs typeface="Trebuchet MS"/>
              </a:rPr>
              <a:t>.</a:t>
            </a:r>
            <a:endParaRPr lang="it-IT" sz="2600" spc="-20" dirty="0">
              <a:latin typeface="Trebuchet MS"/>
              <a:cs typeface="Trebuchet MS"/>
            </a:endParaRPr>
          </a:p>
          <a:p>
            <a:pPr marL="12700" marR="113664">
              <a:lnSpc>
                <a:spcPct val="150000"/>
              </a:lnSpc>
              <a:spcBef>
                <a:spcPts val="90"/>
              </a:spcBef>
              <a:tabLst>
                <a:tab pos="1062990" algn="l"/>
                <a:tab pos="1932939" algn="l"/>
                <a:tab pos="4726940" algn="l"/>
                <a:tab pos="6161405" algn="l"/>
                <a:tab pos="6925309" algn="l"/>
                <a:tab pos="7303770" algn="l"/>
                <a:tab pos="8918575" algn="l"/>
                <a:tab pos="10669270" algn="l"/>
                <a:tab pos="11142980" algn="l"/>
                <a:tab pos="12552045" algn="l"/>
                <a:tab pos="14244319" algn="l"/>
                <a:tab pos="16260444" algn="l"/>
              </a:tabLst>
            </a:pPr>
            <a:endParaRPr sz="4550" dirty="0">
              <a:latin typeface="Trebuchet MS"/>
              <a:cs typeface="Trebuchet MS"/>
            </a:endParaRPr>
          </a:p>
          <a:p>
            <a:pPr marL="524510" marR="33655" indent="-228600">
              <a:lnSpc>
                <a:spcPct val="150000"/>
              </a:lnSpc>
              <a:buClr>
                <a:srgbClr val="000000"/>
              </a:buClr>
              <a:buSzPct val="96153"/>
              <a:buFont typeface="Trebuchet MS"/>
              <a:buAutoNum type="arabicPeriod"/>
              <a:tabLst>
                <a:tab pos="577215" algn="l"/>
              </a:tabLst>
            </a:pPr>
            <a:r>
              <a:rPr sz="2600" b="1" spc="180" dirty="0">
                <a:solidFill>
                  <a:srgbClr val="FF0000"/>
                </a:solidFill>
                <a:latin typeface="Trebuchet MS"/>
                <a:cs typeface="Trebuchet MS"/>
              </a:rPr>
              <a:t>GRAZING</a:t>
            </a:r>
            <a:r>
              <a:rPr sz="26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80" dirty="0">
                <a:latin typeface="Trebuchet MS"/>
                <a:cs typeface="Trebuchet MS"/>
              </a:rPr>
              <a:t>(</a:t>
            </a:r>
            <a:r>
              <a:rPr sz="2600" b="1" spc="80" dirty="0" err="1">
                <a:latin typeface="Trebuchet MS"/>
                <a:cs typeface="Trebuchet MS"/>
              </a:rPr>
              <a:t>piluccamento</a:t>
            </a:r>
            <a:r>
              <a:rPr sz="2600" b="1" spc="80" dirty="0">
                <a:latin typeface="Trebuchet MS"/>
                <a:cs typeface="Trebuchet MS"/>
              </a:rPr>
              <a:t>):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30" dirty="0">
                <a:latin typeface="Trebuchet MS"/>
                <a:cs typeface="Trebuchet MS"/>
              </a:rPr>
              <a:t>il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175" dirty="0" err="1">
                <a:latin typeface="Trebuchet MS"/>
                <a:cs typeface="Trebuchet MS"/>
              </a:rPr>
              <a:t>numero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80" dirty="0" err="1">
                <a:latin typeface="Trebuchet MS"/>
                <a:cs typeface="Trebuchet MS"/>
              </a:rPr>
              <a:t>dei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135" dirty="0" err="1">
                <a:latin typeface="Trebuchet MS"/>
                <a:cs typeface="Trebuchet MS"/>
              </a:rPr>
              <a:t>pasti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85" dirty="0">
                <a:latin typeface="Trebuchet MS"/>
                <a:cs typeface="Trebuchet MS"/>
              </a:rPr>
              <a:t>non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20" dirty="0" err="1">
                <a:latin typeface="Trebuchet MS"/>
                <a:cs typeface="Trebuchet MS"/>
              </a:rPr>
              <a:t>dovrebbe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130" dirty="0" err="1">
                <a:latin typeface="Trebuchet MS"/>
                <a:cs typeface="Trebuchet MS"/>
              </a:rPr>
              <a:t>superare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25" dirty="0" err="1">
                <a:latin typeface="Trebuchet MS"/>
                <a:cs typeface="Trebuchet MS"/>
              </a:rPr>
              <a:t>i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5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20" dirty="0">
                <a:latin typeface="Trebuchet MS"/>
                <a:cs typeface="Trebuchet MS"/>
              </a:rPr>
              <a:t>al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80" dirty="0" err="1">
                <a:latin typeface="Trebuchet MS"/>
                <a:cs typeface="Trebuchet MS"/>
              </a:rPr>
              <a:t>giorno</a:t>
            </a:r>
            <a:r>
              <a:rPr sz="2600" spc="80" dirty="0">
                <a:latin typeface="Trebuchet MS"/>
                <a:cs typeface="Trebuchet MS"/>
              </a:rPr>
              <a:t>.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I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pazienti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130" dirty="0" err="1">
                <a:latin typeface="Trebuchet MS"/>
                <a:cs typeface="Trebuchet MS"/>
              </a:rPr>
              <a:t>tendono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95" dirty="0">
                <a:latin typeface="Trebuchet MS"/>
                <a:cs typeface="Trebuchet MS"/>
              </a:rPr>
              <a:t>a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frazionare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-80" dirty="0" err="1">
                <a:latin typeface="Trebuchet MS"/>
                <a:cs typeface="Trebuchet MS"/>
              </a:rPr>
              <a:t>i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pasti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60" dirty="0">
                <a:latin typeface="Trebuchet MS"/>
                <a:cs typeface="Trebuchet MS"/>
              </a:rPr>
              <a:t>in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204" dirty="0">
                <a:latin typeface="Trebuchet MS"/>
                <a:cs typeface="Trebuchet MS"/>
              </a:rPr>
              <a:t>modo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eccessivo</a:t>
            </a:r>
            <a:r>
              <a:rPr sz="2600" spc="35" dirty="0">
                <a:latin typeface="Trebuchet MS"/>
                <a:cs typeface="Trebuchet MS"/>
              </a:rPr>
              <a:t>,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65" dirty="0" err="1">
                <a:latin typeface="Trebuchet MS"/>
                <a:cs typeface="Trebuchet MS"/>
              </a:rPr>
              <a:t>limitando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la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quantità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degli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alimenti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105" dirty="0" err="1">
                <a:latin typeface="Trebuchet MS"/>
                <a:cs typeface="Trebuchet MS"/>
              </a:rPr>
              <a:t>assunti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nei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pasti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30" dirty="0" err="1">
                <a:latin typeface="Trebuchet MS"/>
                <a:cs typeface="Trebuchet MS"/>
              </a:rPr>
              <a:t>principali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120" dirty="0">
                <a:latin typeface="Trebuchet MS"/>
                <a:cs typeface="Trebuchet MS"/>
              </a:rPr>
              <a:t>(</a:t>
            </a:r>
            <a:r>
              <a:rPr sz="2600" spc="120" dirty="0" err="1">
                <a:latin typeface="Trebuchet MS"/>
                <a:cs typeface="Trebuchet MS"/>
              </a:rPr>
              <a:t>spesso</a:t>
            </a:r>
            <a:endParaRPr sz="2600" dirty="0">
              <a:latin typeface="Trebuchet MS"/>
              <a:cs typeface="Trebuchet MS"/>
            </a:endParaRPr>
          </a:p>
          <a:p>
            <a:pPr marL="267970">
              <a:lnSpc>
                <a:spcPct val="100000"/>
              </a:lnSpc>
              <a:spcBef>
                <a:spcPts val="2570"/>
              </a:spcBef>
            </a:pPr>
            <a:r>
              <a:rPr sz="2600" spc="95" dirty="0">
                <a:latin typeface="Trebuchet MS"/>
                <a:cs typeface="Trebuchet MS"/>
              </a:rPr>
              <a:t>per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10" dirty="0" err="1">
                <a:latin typeface="Trebuchet MS"/>
                <a:cs typeface="Trebuchet MS"/>
              </a:rPr>
              <a:t>cattiva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65" dirty="0" err="1">
                <a:latin typeface="Trebuchet MS"/>
                <a:cs typeface="Trebuchet MS"/>
              </a:rPr>
              <a:t>masticazione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190" dirty="0">
                <a:latin typeface="Trebuchet MS"/>
                <a:cs typeface="Trebuchet MS"/>
              </a:rPr>
              <a:t>o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95" dirty="0">
                <a:latin typeface="Trebuchet MS"/>
                <a:cs typeface="Trebuchet MS"/>
              </a:rPr>
              <a:t>per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40" dirty="0" err="1">
                <a:latin typeface="Trebuchet MS"/>
                <a:cs typeface="Trebuchet MS"/>
              </a:rPr>
              <a:t>boli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110" dirty="0" err="1">
                <a:latin typeface="Trebuchet MS"/>
                <a:cs typeface="Trebuchet MS"/>
              </a:rPr>
              <a:t>troppo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50" dirty="0" err="1">
                <a:latin typeface="Trebuchet MS"/>
                <a:cs typeface="Trebuchet MS"/>
              </a:rPr>
              <a:t>grandi</a:t>
            </a:r>
            <a:r>
              <a:rPr sz="2600" spc="50" dirty="0">
                <a:latin typeface="Trebuchet MS"/>
                <a:cs typeface="Trebuchet MS"/>
              </a:rPr>
              <a:t>)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60" dirty="0">
                <a:latin typeface="Trebuchet MS"/>
                <a:cs typeface="Trebuchet MS"/>
              </a:rPr>
              <a:t>e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95" dirty="0" err="1">
                <a:latin typeface="Trebuchet MS"/>
                <a:cs typeface="Trebuchet MS"/>
              </a:rPr>
              <a:t>introducendo</a:t>
            </a:r>
            <a:r>
              <a:rPr sz="2600" spc="-95" dirty="0">
                <a:latin typeface="Trebuchet MS"/>
                <a:cs typeface="Trebuchet MS"/>
              </a:rPr>
              <a:t> il </a:t>
            </a:r>
            <a:r>
              <a:rPr sz="2600" spc="80" dirty="0">
                <a:latin typeface="Trebuchet MS"/>
                <a:cs typeface="Trebuchet MS"/>
              </a:rPr>
              <a:t>resto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55" dirty="0" err="1">
                <a:latin typeface="Trebuchet MS"/>
                <a:cs typeface="Trebuchet MS"/>
              </a:rPr>
              <a:t>nei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55" dirty="0" err="1">
                <a:latin typeface="Trebuchet MS"/>
                <a:cs typeface="Trebuchet MS"/>
              </a:rPr>
              <a:t>fuori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45" dirty="0" err="1">
                <a:latin typeface="Trebuchet MS"/>
                <a:cs typeface="Trebuchet MS"/>
              </a:rPr>
              <a:t>pasto</a:t>
            </a:r>
            <a:r>
              <a:rPr sz="2600" spc="45" dirty="0">
                <a:latin typeface="Trebuchet MS"/>
                <a:cs typeface="Trebuchet MS"/>
              </a:rPr>
              <a:t>;</a:t>
            </a:r>
            <a:endParaRPr sz="2600" dirty="0">
              <a:latin typeface="Trebuchet MS"/>
              <a:cs typeface="Trebuchet MS"/>
            </a:endParaRPr>
          </a:p>
          <a:p>
            <a:pPr marL="267970" marR="566420">
              <a:lnSpc>
                <a:spcPct val="182300"/>
              </a:lnSpc>
              <a:buClr>
                <a:srgbClr val="000000"/>
              </a:buClr>
              <a:buSzPct val="96153"/>
              <a:buFont typeface="Trebuchet MS"/>
              <a:buAutoNum type="arabicPeriod" startAt="2"/>
              <a:tabLst>
                <a:tab pos="549275" algn="l"/>
              </a:tabLst>
            </a:pPr>
            <a:r>
              <a:rPr sz="2600" b="1" spc="65" dirty="0">
                <a:solidFill>
                  <a:srgbClr val="FF0000"/>
                </a:solidFill>
                <a:latin typeface="Trebuchet MS"/>
                <a:cs typeface="Trebuchet MS"/>
              </a:rPr>
              <a:t>SOFT</a:t>
            </a:r>
            <a:r>
              <a:rPr sz="26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135" dirty="0">
                <a:solidFill>
                  <a:srgbClr val="FF0000"/>
                </a:solidFill>
                <a:latin typeface="Trebuchet MS"/>
                <a:cs typeface="Trebuchet MS"/>
              </a:rPr>
              <a:t>EATING</a:t>
            </a:r>
            <a:r>
              <a:rPr sz="26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140" dirty="0">
                <a:latin typeface="Trebuchet MS"/>
                <a:cs typeface="Trebuchet MS"/>
              </a:rPr>
              <a:t>(</a:t>
            </a:r>
            <a:r>
              <a:rPr sz="2600" b="1" spc="140" dirty="0" err="1">
                <a:latin typeface="Trebuchet MS"/>
                <a:cs typeface="Trebuchet MS"/>
              </a:rPr>
              <a:t>abuso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90" dirty="0">
                <a:latin typeface="Trebuchet MS"/>
                <a:cs typeface="Trebuchet MS"/>
              </a:rPr>
              <a:t>di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125" dirty="0" err="1">
                <a:latin typeface="Trebuchet MS"/>
                <a:cs typeface="Trebuchet MS"/>
              </a:rPr>
              <a:t>alimenti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80" dirty="0" err="1">
                <a:latin typeface="Trebuchet MS"/>
                <a:cs typeface="Trebuchet MS"/>
              </a:rPr>
              <a:t>morbidi</a:t>
            </a:r>
            <a:r>
              <a:rPr sz="2600" b="1" spc="80" dirty="0">
                <a:latin typeface="Trebuchet MS"/>
                <a:cs typeface="Trebuchet MS"/>
              </a:rPr>
              <a:t>/</a:t>
            </a:r>
            <a:r>
              <a:rPr sz="2600" b="1" spc="80" dirty="0" err="1">
                <a:latin typeface="Trebuchet MS"/>
                <a:cs typeface="Trebuchet MS"/>
              </a:rPr>
              <a:t>liquidi</a:t>
            </a:r>
            <a:r>
              <a:rPr sz="2600" b="1" spc="80" dirty="0">
                <a:latin typeface="Trebuchet MS"/>
                <a:cs typeface="Trebuchet MS"/>
              </a:rPr>
              <a:t>):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spc="50" dirty="0" err="1">
                <a:latin typeface="Trebuchet MS"/>
                <a:cs typeface="Trebuchet MS"/>
              </a:rPr>
              <a:t>nel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120" dirty="0" err="1">
                <a:latin typeface="Trebuchet MS"/>
                <a:cs typeface="Trebuchet MS"/>
              </a:rPr>
              <a:t>lungo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70" dirty="0" err="1">
                <a:latin typeface="Trebuchet MS"/>
                <a:cs typeface="Trebuchet MS"/>
              </a:rPr>
              <a:t>termine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l’abuso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di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alimenti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35" dirty="0" err="1">
                <a:latin typeface="Trebuchet MS"/>
                <a:cs typeface="Trebuchet MS"/>
              </a:rPr>
              <a:t>morbidi</a:t>
            </a:r>
            <a:r>
              <a:rPr sz="2600" spc="35" dirty="0">
                <a:latin typeface="Trebuchet MS"/>
                <a:cs typeface="Trebuchet MS"/>
              </a:rPr>
              <a:t>/</a:t>
            </a:r>
            <a:r>
              <a:rPr sz="2600" spc="35" dirty="0" err="1">
                <a:latin typeface="Trebuchet MS"/>
                <a:cs typeface="Trebuchet MS"/>
              </a:rPr>
              <a:t>liquidi</a:t>
            </a:r>
            <a:r>
              <a:rPr sz="2600" spc="35" dirty="0">
                <a:latin typeface="Trebuchet MS"/>
                <a:cs typeface="Trebuchet MS"/>
              </a:rPr>
              <a:t>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190" dirty="0">
                <a:latin typeface="Trebuchet MS"/>
                <a:cs typeface="Trebuchet MS"/>
              </a:rPr>
              <a:t>non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permette</a:t>
            </a:r>
            <a:r>
              <a:rPr sz="2600" spc="-95" dirty="0">
                <a:latin typeface="Trebuchet MS"/>
                <a:cs typeface="Trebuchet MS"/>
              </a:rPr>
              <a:t> il </a:t>
            </a:r>
            <a:r>
              <a:rPr sz="2600" spc="95" dirty="0" err="1">
                <a:latin typeface="Trebuchet MS"/>
                <a:cs typeface="Trebuchet MS"/>
              </a:rPr>
              <a:t>raggiungimento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30" dirty="0" err="1">
                <a:latin typeface="Trebuchet MS"/>
                <a:cs typeface="Trebuchet MS"/>
              </a:rPr>
              <a:t>degli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dirty="0" err="1">
                <a:latin typeface="Trebuchet MS"/>
                <a:cs typeface="Trebuchet MS"/>
              </a:rPr>
              <a:t>obiettivi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45" dirty="0" err="1">
                <a:latin typeface="Trebuchet MS"/>
                <a:cs typeface="Trebuchet MS"/>
              </a:rPr>
              <a:t>ponderali</a:t>
            </a:r>
            <a:r>
              <a:rPr sz="2600" spc="45" dirty="0">
                <a:latin typeface="Trebuchet MS"/>
                <a:cs typeface="Trebuchet MS"/>
              </a:rPr>
              <a:t>: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b="1" spc="120" dirty="0" err="1">
                <a:latin typeface="Trebuchet MS"/>
                <a:cs typeface="Trebuchet MS"/>
              </a:rPr>
              <a:t>questi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125" dirty="0" err="1">
                <a:latin typeface="Trebuchet MS"/>
                <a:cs typeface="Trebuchet MS"/>
              </a:rPr>
              <a:t>alimenti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145" dirty="0" err="1">
                <a:latin typeface="Trebuchet MS"/>
                <a:cs typeface="Trebuchet MS"/>
              </a:rPr>
              <a:t>tendono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204" dirty="0">
                <a:latin typeface="Trebuchet MS"/>
                <a:cs typeface="Trebuchet MS"/>
              </a:rPr>
              <a:t>a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180" dirty="0">
                <a:latin typeface="Trebuchet MS"/>
                <a:cs typeface="Trebuchet MS"/>
              </a:rPr>
              <a:t>non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90" dirty="0" err="1">
                <a:latin typeface="Trebuchet MS"/>
                <a:cs typeface="Trebuchet MS"/>
              </a:rPr>
              <a:t>fornire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195" dirty="0">
                <a:latin typeface="Trebuchet MS"/>
                <a:cs typeface="Trebuchet MS"/>
              </a:rPr>
              <a:t>un</a:t>
            </a:r>
            <a:endParaRPr sz="2600" dirty="0">
              <a:latin typeface="Trebuchet MS"/>
              <a:cs typeface="Trebuchet MS"/>
            </a:endParaRPr>
          </a:p>
          <a:p>
            <a:pPr marL="267970" marR="5080" indent="364490">
              <a:lnSpc>
                <a:spcPct val="182300"/>
              </a:lnSpc>
            </a:pPr>
            <a:r>
              <a:rPr sz="2600" b="1" spc="75" dirty="0" err="1">
                <a:latin typeface="Trebuchet MS"/>
                <a:cs typeface="Trebuchet MS"/>
              </a:rPr>
              <a:t>precoce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155" dirty="0">
                <a:latin typeface="Trebuchet MS"/>
                <a:cs typeface="Trebuchet MS"/>
              </a:rPr>
              <a:t>senso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90" dirty="0">
                <a:latin typeface="Trebuchet MS"/>
                <a:cs typeface="Trebuchet MS"/>
              </a:rPr>
              <a:t>di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60" dirty="0" err="1">
                <a:latin typeface="Trebuchet MS"/>
                <a:cs typeface="Trebuchet MS"/>
              </a:rPr>
              <a:t>sazietà</a:t>
            </a:r>
            <a:r>
              <a:rPr sz="2600" b="1" spc="60" dirty="0">
                <a:latin typeface="Trebuchet MS"/>
                <a:cs typeface="Trebuchet MS"/>
              </a:rPr>
              <a:t>.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spc="-220" dirty="0">
                <a:latin typeface="Trebuchet MS"/>
                <a:cs typeface="Trebuchet MS"/>
              </a:rPr>
              <a:t>E’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perciò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90" dirty="0" err="1">
                <a:latin typeface="Trebuchet MS"/>
                <a:cs typeface="Trebuchet MS"/>
              </a:rPr>
              <a:t>necessario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75" dirty="0" err="1">
                <a:latin typeface="Trebuchet MS"/>
                <a:cs typeface="Trebuchet MS"/>
              </a:rPr>
              <a:t>che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la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25" dirty="0" err="1">
                <a:latin typeface="Trebuchet MS"/>
                <a:cs typeface="Trebuchet MS"/>
              </a:rPr>
              <a:t>dieta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includa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principalmente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30" dirty="0" err="1">
                <a:latin typeface="Trebuchet MS"/>
                <a:cs typeface="Trebuchet MS"/>
              </a:rPr>
              <a:t>alimenti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solidi,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60" dirty="0" err="1">
                <a:latin typeface="Trebuchet MS"/>
                <a:cs typeface="Trebuchet MS"/>
              </a:rPr>
              <a:t>limitando</a:t>
            </a:r>
            <a:r>
              <a:rPr sz="2600" spc="60" dirty="0">
                <a:latin typeface="Trebuchet MS"/>
                <a:cs typeface="Trebuchet MS"/>
              </a:rPr>
              <a:t>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20" dirty="0" err="1">
                <a:latin typeface="Trebuchet MS"/>
                <a:cs typeface="Trebuchet MS"/>
              </a:rPr>
              <a:t>quelli</a:t>
            </a:r>
            <a:r>
              <a:rPr sz="2600" spc="-105" dirty="0">
                <a:latin typeface="Trebuchet MS"/>
                <a:cs typeface="Trebuchet MS"/>
              </a:rPr>
              <a:t> </a:t>
            </a:r>
            <a:r>
              <a:rPr sz="2600" spc="10" dirty="0" err="1">
                <a:latin typeface="Trebuchet MS"/>
                <a:cs typeface="Trebuchet MS"/>
              </a:rPr>
              <a:t>liquidi</a:t>
            </a:r>
            <a:r>
              <a:rPr sz="2600" spc="10" dirty="0">
                <a:latin typeface="Trebuchet MS"/>
                <a:cs typeface="Trebuchet MS"/>
              </a:rPr>
              <a:t>/</a:t>
            </a:r>
            <a:r>
              <a:rPr sz="2600" spc="10" dirty="0" err="1">
                <a:latin typeface="Trebuchet MS"/>
                <a:cs typeface="Trebuchet MS"/>
              </a:rPr>
              <a:t>morbidi</a:t>
            </a:r>
            <a:r>
              <a:rPr sz="2600" spc="10" dirty="0">
                <a:latin typeface="Trebuchet MS"/>
                <a:cs typeface="Trebuchet MS"/>
              </a:rPr>
              <a:t>;</a:t>
            </a:r>
            <a:endParaRPr sz="2600" dirty="0">
              <a:latin typeface="Trebuchet MS"/>
              <a:cs typeface="Trebuchet MS"/>
            </a:endParaRPr>
          </a:p>
          <a:p>
            <a:pPr marL="583565" marR="5080" indent="-316230">
              <a:lnSpc>
                <a:spcPct val="182300"/>
              </a:lnSpc>
              <a:buClr>
                <a:srgbClr val="000000"/>
              </a:buClr>
              <a:buSzPct val="96153"/>
              <a:buFont typeface="Trebuchet MS"/>
              <a:buAutoNum type="arabicPeriod" startAt="3"/>
              <a:tabLst>
                <a:tab pos="549275" algn="l"/>
              </a:tabLst>
            </a:pPr>
            <a:r>
              <a:rPr sz="2600" b="1" spc="50" dirty="0">
                <a:solidFill>
                  <a:srgbClr val="FF0000"/>
                </a:solidFill>
                <a:latin typeface="Trebuchet MS"/>
                <a:cs typeface="Trebuchet MS"/>
              </a:rPr>
              <a:t>SWEEET </a:t>
            </a:r>
            <a:r>
              <a:rPr sz="2600" b="1" spc="135" dirty="0">
                <a:solidFill>
                  <a:srgbClr val="FF0000"/>
                </a:solidFill>
                <a:latin typeface="Trebuchet MS"/>
                <a:cs typeface="Trebuchet MS"/>
              </a:rPr>
              <a:t>EATING </a:t>
            </a:r>
            <a:r>
              <a:rPr sz="2600" b="1" spc="140" dirty="0">
                <a:latin typeface="Trebuchet MS"/>
                <a:cs typeface="Trebuchet MS"/>
              </a:rPr>
              <a:t>(</a:t>
            </a:r>
            <a:r>
              <a:rPr sz="2600" b="1" spc="140" dirty="0" err="1">
                <a:latin typeface="Trebuchet MS"/>
                <a:cs typeface="Trebuchet MS"/>
              </a:rPr>
              <a:t>abuso</a:t>
            </a:r>
            <a:r>
              <a:rPr sz="2600" b="1" spc="140" dirty="0">
                <a:latin typeface="Trebuchet MS"/>
                <a:cs typeface="Trebuchet MS"/>
              </a:rPr>
              <a:t> </a:t>
            </a:r>
            <a:r>
              <a:rPr sz="2600" b="1" spc="90" dirty="0">
                <a:latin typeface="Trebuchet MS"/>
                <a:cs typeface="Trebuchet MS"/>
              </a:rPr>
              <a:t>di </a:t>
            </a:r>
            <a:r>
              <a:rPr sz="2600" b="1" spc="125" dirty="0" err="1">
                <a:latin typeface="Trebuchet MS"/>
                <a:cs typeface="Trebuchet MS"/>
              </a:rPr>
              <a:t>alimenti</a:t>
            </a:r>
            <a:r>
              <a:rPr sz="2600" b="1" spc="125" dirty="0">
                <a:latin typeface="Trebuchet MS"/>
                <a:cs typeface="Trebuchet MS"/>
              </a:rPr>
              <a:t> </a:t>
            </a:r>
            <a:r>
              <a:rPr sz="2600" b="1" spc="65" dirty="0" err="1">
                <a:latin typeface="Trebuchet MS"/>
                <a:cs typeface="Trebuchet MS"/>
              </a:rPr>
              <a:t>ricchi</a:t>
            </a:r>
            <a:r>
              <a:rPr sz="2600" b="1" spc="65" dirty="0">
                <a:latin typeface="Trebuchet MS"/>
                <a:cs typeface="Trebuchet MS"/>
              </a:rPr>
              <a:t> </a:t>
            </a:r>
            <a:r>
              <a:rPr sz="2600" b="1" spc="110" dirty="0">
                <a:latin typeface="Trebuchet MS"/>
                <a:cs typeface="Trebuchet MS"/>
              </a:rPr>
              <a:t>in </a:t>
            </a:r>
            <a:r>
              <a:rPr sz="2600" b="1" spc="65" dirty="0" err="1">
                <a:latin typeface="Trebuchet MS"/>
                <a:cs typeface="Trebuchet MS"/>
              </a:rPr>
              <a:t>zuccheri</a:t>
            </a:r>
            <a:r>
              <a:rPr sz="2600" b="1" spc="65" dirty="0">
                <a:latin typeface="Trebuchet MS"/>
                <a:cs typeface="Trebuchet MS"/>
              </a:rPr>
              <a:t> </a:t>
            </a:r>
            <a:r>
              <a:rPr sz="2600" b="1" spc="60" dirty="0" err="1">
                <a:latin typeface="Trebuchet MS"/>
                <a:cs typeface="Trebuchet MS"/>
              </a:rPr>
              <a:t>semplici</a:t>
            </a:r>
            <a:r>
              <a:rPr sz="2600" b="1" spc="60" dirty="0">
                <a:latin typeface="Trebuchet MS"/>
                <a:cs typeface="Trebuchet MS"/>
              </a:rPr>
              <a:t>): </a:t>
            </a:r>
            <a:r>
              <a:rPr sz="2600" spc="60" dirty="0" err="1">
                <a:latin typeface="Trebuchet MS"/>
                <a:cs typeface="Trebuchet MS"/>
              </a:rPr>
              <a:t>è</a:t>
            </a:r>
            <a:r>
              <a:rPr sz="2600" spc="60" dirty="0">
                <a:latin typeface="Trebuchet MS"/>
                <a:cs typeface="Trebuchet MS"/>
              </a:rPr>
              <a:t> </a:t>
            </a:r>
            <a:r>
              <a:rPr sz="2600" spc="45" dirty="0" err="1">
                <a:latin typeface="Trebuchet MS"/>
                <a:cs typeface="Trebuchet MS"/>
              </a:rPr>
              <a:t>consigliabile</a:t>
            </a:r>
            <a:r>
              <a:rPr sz="2600" spc="45" dirty="0">
                <a:latin typeface="Trebuchet MS"/>
                <a:cs typeface="Trebuchet MS"/>
              </a:rPr>
              <a:t> </a:t>
            </a:r>
            <a:r>
              <a:rPr sz="2600" spc="20" dirty="0" err="1">
                <a:latin typeface="Trebuchet MS"/>
                <a:cs typeface="Trebuchet MS"/>
              </a:rPr>
              <a:t>evitare</a:t>
            </a:r>
            <a:r>
              <a:rPr sz="2600" spc="20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tutti </a:t>
            </a:r>
            <a:r>
              <a:rPr sz="2600" spc="-80" dirty="0" err="1">
                <a:latin typeface="Trebuchet MS"/>
                <a:cs typeface="Trebuchet MS"/>
              </a:rPr>
              <a:t>i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tipi </a:t>
            </a:r>
            <a:r>
              <a:rPr sz="2600" spc="45" dirty="0">
                <a:latin typeface="Trebuchet MS"/>
                <a:cs typeface="Trebuchet MS"/>
              </a:rPr>
              <a:t>di </a:t>
            </a:r>
            <a:r>
              <a:rPr sz="2600" spc="50" dirty="0">
                <a:latin typeface="Trebuchet MS"/>
                <a:cs typeface="Trebuchet MS"/>
              </a:rPr>
              <a:t> </a:t>
            </a:r>
            <a:r>
              <a:rPr sz="2600" spc="30" dirty="0" err="1">
                <a:latin typeface="Trebuchet MS"/>
                <a:cs typeface="Trebuchet MS"/>
              </a:rPr>
              <a:t>alimenti</a:t>
            </a:r>
            <a:r>
              <a:rPr sz="2600" spc="30" dirty="0">
                <a:latin typeface="Trebuchet MS"/>
                <a:cs typeface="Trebuchet MS"/>
              </a:rPr>
              <a:t> </a:t>
            </a:r>
            <a:r>
              <a:rPr sz="2600" spc="5" dirty="0" err="1">
                <a:latin typeface="Trebuchet MS"/>
                <a:cs typeface="Trebuchet MS"/>
              </a:rPr>
              <a:t>ricchi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in </a:t>
            </a:r>
            <a:r>
              <a:rPr sz="2600" spc="45" dirty="0" err="1">
                <a:latin typeface="Trebuchet MS"/>
                <a:cs typeface="Trebuchet MS"/>
              </a:rPr>
              <a:t>zuccheri</a:t>
            </a:r>
            <a:r>
              <a:rPr sz="2600" spc="45" dirty="0">
                <a:latin typeface="Trebuchet MS"/>
                <a:cs typeface="Trebuchet MS"/>
              </a:rPr>
              <a:t> </a:t>
            </a:r>
            <a:r>
              <a:rPr sz="2600" spc="50" dirty="0" err="1">
                <a:latin typeface="Trebuchet MS"/>
                <a:cs typeface="Trebuchet MS"/>
              </a:rPr>
              <a:t>semplici</a:t>
            </a:r>
            <a:r>
              <a:rPr sz="2600" spc="50" dirty="0">
                <a:latin typeface="Trebuchet MS"/>
                <a:cs typeface="Trebuchet MS"/>
              </a:rPr>
              <a:t> </a:t>
            </a:r>
            <a:r>
              <a:rPr sz="2600" spc="60" dirty="0">
                <a:latin typeface="Trebuchet MS"/>
                <a:cs typeface="Trebuchet MS"/>
              </a:rPr>
              <a:t>e </a:t>
            </a:r>
            <a:r>
              <a:rPr sz="2600" spc="130" dirty="0">
                <a:latin typeface="Trebuchet MS"/>
                <a:cs typeface="Trebuchet MS"/>
              </a:rPr>
              <a:t>ad </a:t>
            </a:r>
            <a:r>
              <a:rPr sz="2600" spc="-5" dirty="0" err="1">
                <a:latin typeface="Trebuchet MS"/>
                <a:cs typeface="Trebuchet MS"/>
              </a:rPr>
              <a:t>alta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75" dirty="0" err="1">
                <a:latin typeface="Trebuchet MS"/>
                <a:cs typeface="Trebuchet MS"/>
              </a:rPr>
              <a:t>densità</a:t>
            </a:r>
            <a:r>
              <a:rPr sz="2600" spc="75" dirty="0">
                <a:latin typeface="Trebuchet MS"/>
                <a:cs typeface="Trebuchet MS"/>
              </a:rPr>
              <a:t> </a:t>
            </a:r>
            <a:r>
              <a:rPr sz="2600" spc="-10" dirty="0" err="1">
                <a:latin typeface="Trebuchet MS"/>
                <a:cs typeface="Trebuchet MS"/>
              </a:rPr>
              <a:t>calorica</a:t>
            </a:r>
            <a:r>
              <a:rPr sz="2600" spc="-10" dirty="0">
                <a:latin typeface="Trebuchet MS"/>
                <a:cs typeface="Trebuchet MS"/>
              </a:rPr>
              <a:t>, </a:t>
            </a:r>
            <a:r>
              <a:rPr sz="2600" spc="80" dirty="0" err="1">
                <a:latin typeface="Trebuchet MS"/>
                <a:cs typeface="Trebuchet MS"/>
              </a:rPr>
              <a:t>poiché</a:t>
            </a:r>
            <a:r>
              <a:rPr sz="2600" spc="80" dirty="0">
                <a:latin typeface="Trebuchet MS"/>
                <a:cs typeface="Trebuchet MS"/>
              </a:rPr>
              <a:t> </a:t>
            </a:r>
            <a:r>
              <a:rPr sz="2600" b="1" spc="130" dirty="0" err="1">
                <a:latin typeface="Trebuchet MS"/>
                <a:cs typeface="Trebuchet MS"/>
              </a:rPr>
              <a:t>anche</a:t>
            </a:r>
            <a:r>
              <a:rPr sz="2600" b="1" spc="130" dirty="0">
                <a:latin typeface="Trebuchet MS"/>
                <a:cs typeface="Trebuchet MS"/>
              </a:rPr>
              <a:t> </a:t>
            </a:r>
            <a:r>
              <a:rPr sz="2600" b="1" spc="125" dirty="0">
                <a:latin typeface="Trebuchet MS"/>
                <a:cs typeface="Trebuchet MS"/>
              </a:rPr>
              <a:t>se </a:t>
            </a:r>
            <a:r>
              <a:rPr sz="2600" b="1" spc="155" dirty="0" err="1">
                <a:latin typeface="Trebuchet MS"/>
                <a:cs typeface="Trebuchet MS"/>
              </a:rPr>
              <a:t>assunti</a:t>
            </a:r>
            <a:r>
              <a:rPr sz="2600" b="1" spc="155" dirty="0">
                <a:latin typeface="Trebuchet MS"/>
                <a:cs typeface="Trebuchet MS"/>
              </a:rPr>
              <a:t> </a:t>
            </a:r>
            <a:r>
              <a:rPr sz="2600" b="1" spc="110" dirty="0">
                <a:latin typeface="Trebuchet MS"/>
                <a:cs typeface="Trebuchet MS"/>
              </a:rPr>
              <a:t>in </a:t>
            </a:r>
            <a:r>
              <a:rPr sz="2600" b="1" spc="65" dirty="0" err="1">
                <a:latin typeface="Trebuchet MS"/>
                <a:cs typeface="Trebuchet MS"/>
              </a:rPr>
              <a:t>piccole</a:t>
            </a:r>
            <a:r>
              <a:rPr sz="2600" b="1" spc="65" dirty="0">
                <a:latin typeface="Trebuchet MS"/>
                <a:cs typeface="Trebuchet MS"/>
              </a:rPr>
              <a:t> </a:t>
            </a:r>
            <a:r>
              <a:rPr sz="2600" b="1" spc="85" dirty="0" err="1">
                <a:latin typeface="Trebuchet MS"/>
                <a:cs typeface="Trebuchet MS"/>
              </a:rPr>
              <a:t>porzioni</a:t>
            </a:r>
            <a:r>
              <a:rPr sz="2600" b="1" spc="85" dirty="0">
                <a:latin typeface="Trebuchet MS"/>
                <a:cs typeface="Trebuchet MS"/>
              </a:rPr>
              <a:t> </a:t>
            </a:r>
            <a:r>
              <a:rPr sz="2600" b="1" spc="-770" dirty="0">
                <a:latin typeface="Trebuchet MS"/>
                <a:cs typeface="Trebuchet MS"/>
              </a:rPr>
              <a:t> </a:t>
            </a:r>
            <a:r>
              <a:rPr sz="2600" b="1" spc="120" dirty="0" err="1">
                <a:latin typeface="Trebuchet MS"/>
                <a:cs typeface="Trebuchet MS"/>
              </a:rPr>
              <a:t>forniscono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195" dirty="0">
                <a:latin typeface="Trebuchet MS"/>
                <a:cs typeface="Trebuchet MS"/>
              </a:rPr>
              <a:t>un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00" dirty="0" err="1">
                <a:latin typeface="Trebuchet MS"/>
                <a:cs typeface="Trebuchet MS"/>
              </a:rPr>
              <a:t>significativo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40" dirty="0" err="1">
                <a:latin typeface="Trebuchet MS"/>
                <a:cs typeface="Trebuchet MS"/>
              </a:rPr>
              <a:t>apporto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65" dirty="0" err="1">
                <a:latin typeface="Trebuchet MS"/>
                <a:cs typeface="Trebuchet MS"/>
              </a:rPr>
              <a:t>energetico</a:t>
            </a:r>
            <a:r>
              <a:rPr sz="2600" b="1" spc="65" dirty="0">
                <a:latin typeface="Trebuchet MS"/>
                <a:cs typeface="Trebuchet MS"/>
              </a:rPr>
              <a:t>,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55" dirty="0" err="1">
                <a:latin typeface="Trebuchet MS"/>
                <a:cs typeface="Trebuchet MS"/>
              </a:rPr>
              <a:t>spesso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25" dirty="0">
                <a:latin typeface="Trebuchet MS"/>
                <a:cs typeface="Trebuchet MS"/>
              </a:rPr>
              <a:t>con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45" dirty="0" err="1">
                <a:latin typeface="Trebuchet MS"/>
                <a:cs typeface="Trebuchet MS"/>
              </a:rPr>
              <a:t>scarsa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30" dirty="0" err="1">
                <a:latin typeface="Trebuchet MS"/>
                <a:cs typeface="Trebuchet MS"/>
              </a:rPr>
              <a:t>qualità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14" dirty="0" err="1">
                <a:latin typeface="Trebuchet MS"/>
                <a:cs typeface="Trebuchet MS"/>
              </a:rPr>
              <a:t>nutritiva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60" dirty="0">
                <a:latin typeface="Trebuchet MS"/>
                <a:cs typeface="Trebuchet MS"/>
              </a:rPr>
              <a:t>e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00" dirty="0" err="1">
                <a:latin typeface="Trebuchet MS"/>
                <a:cs typeface="Trebuchet MS"/>
              </a:rPr>
              <a:t>potere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75" dirty="0" err="1">
                <a:latin typeface="Trebuchet MS"/>
                <a:cs typeface="Trebuchet MS"/>
              </a:rPr>
              <a:t>saziante</a:t>
            </a:r>
            <a:r>
              <a:rPr sz="2600" b="1" spc="75" dirty="0">
                <a:latin typeface="Trebuchet MS"/>
                <a:cs typeface="Trebuchet MS"/>
              </a:rPr>
              <a:t>.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0941" y="724774"/>
            <a:ext cx="11349355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PATTERN</a:t>
            </a:r>
            <a:r>
              <a:rPr sz="4400" spc="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ALIMENTARI</a:t>
            </a:r>
            <a:r>
              <a:rPr sz="4400" spc="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Tahoma"/>
                <a:cs typeface="Tahoma"/>
              </a:rPr>
              <a:t>DISFUNZIONALI</a:t>
            </a:r>
            <a:endParaRPr sz="4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1238</Words>
  <Application>Microsoft Macintosh PowerPoint</Application>
  <PresentationFormat>Personalizzato</PresentationFormat>
  <Paragraphs>141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Tahoma</vt:lpstr>
      <vt:lpstr>Trebuchet MS</vt:lpstr>
      <vt:lpstr>Office Theme</vt:lpstr>
      <vt:lpstr>Indicazioni</vt:lpstr>
      <vt:lpstr>LA SLEEVE GASTRECTOMY</vt:lpstr>
      <vt:lpstr>DIETA SEQUENZIALE</vt:lpstr>
      <vt:lpstr>SUPPORTO NUTRIZIONALE</vt:lpstr>
      <vt:lpstr>QUALI SONO I NUTRITIONAL GOALS?</vt:lpstr>
      <vt:lpstr>QUALI SONO I NUTRITIONAL GOALS?</vt:lpstr>
      <vt:lpstr>Presentazione standard di PowerPoint</vt:lpstr>
      <vt:lpstr>TRATTAMENTO DIETETICO</vt:lpstr>
      <vt:lpstr>PATTERN ALIMENTARI DISFUNZIONALI</vt:lpstr>
      <vt:lpstr>CARENZE NUTRIZIONALI</vt:lpstr>
      <vt:lpstr>CONCLUSIONI</vt:lpstr>
      <vt:lpstr>   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sicob 2024 - Ilenia.pdf.pdf</dc:title>
  <dc:creator>Ilenia Dietista</dc:creator>
  <cp:keywords>DAGDH-zoVeY,BAGDH1jh-XI</cp:keywords>
  <cp:lastModifiedBy>Daniel Lamberti</cp:lastModifiedBy>
  <cp:revision>4</cp:revision>
  <dcterms:created xsi:type="dcterms:W3CDTF">2024-05-03T06:30:20Z</dcterms:created>
  <dcterms:modified xsi:type="dcterms:W3CDTF">2024-05-03T15:18:27Z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2024-04-26T00:00:00Z</vt:filetime>
  </property>
  <property fmtid="{D5CDD505-2E9C-101B-9397-08002B2CF9AE}" pid="3" name="Creator">
    <vt:lpwstr>Canva</vt:lpwstr>
  </property>
  <property fmtid="{D5CDD505-2E9C-101B-9397-08002B2CF9AE}" pid="4" name="LastSaved">
    <vt:filetime>2024-05-03T00:00:00Z</vt:filetime>
  </property>
</Properties>
</file>